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4" r:id="rId3"/>
    <p:sldMasterId id="214748369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Slab"/>
      <p:regular r:id="rId18"/>
      <p:bold r:id="rId19"/>
    </p:embeddedFont>
    <p:embeddedFont>
      <p:font typeface="Squada One"/>
      <p:regular r:id="rId20"/>
    </p:embeddedFont>
    <p:embeddedFont>
      <p:font typeface="Roboto Mono"/>
      <p:regular r:id="rId21"/>
      <p:bold r:id="rId22"/>
      <p:italic r:id="rId23"/>
      <p:boldItalic r:id="rId24"/>
    </p:embeddedFont>
    <p:embeddedFont>
      <p:font typeface="Roboto Slab Regular"/>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SquadaOne-regular.fntdata"/><Relationship Id="rId22" Type="http://schemas.openxmlformats.org/officeDocument/2006/relationships/font" Target="fonts/RobotoMono-bold.fntdata"/><Relationship Id="rId21" Type="http://schemas.openxmlformats.org/officeDocument/2006/relationships/font" Target="fonts/RobotoMono-regular.fntdata"/><Relationship Id="rId24" Type="http://schemas.openxmlformats.org/officeDocument/2006/relationships/font" Target="fonts/RobotoMono-boldItalic.fntdata"/><Relationship Id="rId23" Type="http://schemas.openxmlformats.org/officeDocument/2006/relationships/font" Target="fonts/RobotoMon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RobotoSlabRegular-bold.fntdata"/><Relationship Id="rId25" Type="http://schemas.openxmlformats.org/officeDocument/2006/relationships/font" Target="fonts/RobotoSlabRegular-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Slab-bold.fntdata"/><Relationship Id="rId18" Type="http://schemas.openxmlformats.org/officeDocument/2006/relationships/font" Target="fonts/RobotoSlab-regular.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oughtco.com/definition-of-null-958118#:~:text=In%20computer%20programming%2C%20null%20is,pattern%20for%20a%20null%20pointer"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oughtco.com/definition-of-null-958118#:~:text=In%20computer%20programming%2C%20null%20is,pattern%20for%20a%20null%20pointer"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a0bb59a3ae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a0bb59a3ae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If you want to learn more about what null is in general in Computer Programming, check out this link! </a:t>
            </a:r>
            <a:r>
              <a:rPr lang="es" u="sng">
                <a:solidFill>
                  <a:schemeClr val="hlink"/>
                </a:solidFill>
                <a:hlinkClick r:id="rId2"/>
              </a:rPr>
              <a:t>https://www.thoughtco.com/definition-of-null-958118#:~:text=In%20computer%20programming%2C%20null%20is,pattern%20for%20a%20null%20pointer</a:t>
            </a:r>
            <a:r>
              <a:rPr lang="es"/>
              <a:t>.</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a0bb59a3ae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a0bb59a3ae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a0bb59a3ae_0_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a0bb59a3ae_0_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4dfce81f1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4dfce81f1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4dfce81f1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4dfce81f1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a0bb59a3ae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a0bb59a3ae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If you want to learn more about what null is in general in Computer Programming, check out this link! </a:t>
            </a:r>
            <a:r>
              <a:rPr lang="es" u="sng">
                <a:solidFill>
                  <a:schemeClr val="hlink"/>
                </a:solidFill>
                <a:hlinkClick r:id="rId2"/>
              </a:rPr>
              <a:t>https://www.thoughtco.com/definition-of-null-958118#:~:text=In%20computer%20programming%2C%20null%20is,pattern%20for%20a%20null%20pointer</a:t>
            </a:r>
            <a:r>
              <a:rPr lang="es"/>
              <a:t>.</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a0bb59a3ae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a0bb59a3ae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9c25e1428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9c25e1428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9c25e1428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9c25e1428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9c25e1428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9c25e1428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8" name="Shape 8"/>
        <p:cNvGrpSpPr/>
        <p:nvPr/>
      </p:nvGrpSpPr>
      <p:grpSpPr>
        <a:xfrm>
          <a:off x="0" y="0"/>
          <a:ext cx="0" cy="0"/>
          <a:chOff x="0" y="0"/>
          <a:chExt cx="0" cy="0"/>
        </a:xfrm>
      </p:grpSpPr>
      <p:sp>
        <p:nvSpPr>
          <p:cNvPr id="9" name="Google Shape;9;p2"/>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18" name="Google Shape;18;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 name="Google Shape;20;p2"/>
          <p:cNvGrpSpPr/>
          <p:nvPr/>
        </p:nvGrpSpPr>
        <p:grpSpPr>
          <a:xfrm>
            <a:off x="3997828" y="2247423"/>
            <a:ext cx="5146850" cy="899100"/>
            <a:chOff x="3297875" y="1761075"/>
            <a:chExt cx="5846700" cy="899100"/>
          </a:xfrm>
        </p:grpSpPr>
        <p:cxnSp>
          <p:nvCxnSpPr>
            <p:cNvPr id="21" name="Google Shape;21;p2"/>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2" name="Google Shape;22;p2"/>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106" name="Shape 106"/>
        <p:cNvGrpSpPr/>
        <p:nvPr/>
      </p:nvGrpSpPr>
      <p:grpSpPr>
        <a:xfrm>
          <a:off x="0" y="0"/>
          <a:ext cx="0" cy="0"/>
          <a:chOff x="0" y="0"/>
          <a:chExt cx="0" cy="0"/>
        </a:xfrm>
      </p:grpSpPr>
      <p:sp>
        <p:nvSpPr>
          <p:cNvPr id="107" name="Google Shape;107;p1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10" name="Google Shape;110;p11"/>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111" name="Google Shape;111;p11"/>
          <p:cNvGrpSpPr/>
          <p:nvPr/>
        </p:nvGrpSpPr>
        <p:grpSpPr>
          <a:xfrm>
            <a:off x="5892456" y="-140013"/>
            <a:ext cx="1646100" cy="3802200"/>
            <a:chOff x="5892456" y="-140013"/>
            <a:chExt cx="1646100" cy="3802200"/>
          </a:xfrm>
        </p:grpSpPr>
        <p:cxnSp>
          <p:nvCxnSpPr>
            <p:cNvPr id="112" name="Google Shape;112;p11"/>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13" name="Google Shape;113;p11"/>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14" name="Google Shape;114;p11"/>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115" name="Shape 115"/>
        <p:cNvGrpSpPr/>
        <p:nvPr/>
      </p:nvGrpSpPr>
      <p:grpSpPr>
        <a:xfrm>
          <a:off x="0" y="0"/>
          <a:ext cx="0" cy="0"/>
          <a:chOff x="0" y="0"/>
          <a:chExt cx="0" cy="0"/>
        </a:xfrm>
      </p:grpSpPr>
      <p:sp>
        <p:nvSpPr>
          <p:cNvPr id="116" name="Google Shape;116;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2"/>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2"/>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19" name="Google Shape;119;p12"/>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120" name="Google Shape;120;p12"/>
          <p:cNvGrpSpPr/>
          <p:nvPr/>
        </p:nvGrpSpPr>
        <p:grpSpPr>
          <a:xfrm>
            <a:off x="1602929" y="-140013"/>
            <a:ext cx="1646100" cy="3802200"/>
            <a:chOff x="1602929" y="-140013"/>
            <a:chExt cx="1646100" cy="3802200"/>
          </a:xfrm>
        </p:grpSpPr>
        <p:cxnSp>
          <p:nvCxnSpPr>
            <p:cNvPr id="121" name="Google Shape;121;p12"/>
            <p:cNvCxnSpPr>
              <a:stCxn id="1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22" name="Google Shape;122;p12"/>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23" name="Google Shape;123;p12"/>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124" name="Shape 124"/>
        <p:cNvGrpSpPr/>
        <p:nvPr/>
      </p:nvGrpSpPr>
      <p:grpSpPr>
        <a:xfrm>
          <a:off x="0" y="0"/>
          <a:ext cx="0" cy="0"/>
          <a:chOff x="0" y="0"/>
          <a:chExt cx="0" cy="0"/>
        </a:xfrm>
      </p:grpSpPr>
      <p:sp>
        <p:nvSpPr>
          <p:cNvPr id="125" name="Google Shape;125;p13"/>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26" name="Google Shape;126;p13"/>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27" name="Google Shape;127;p1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0" name="Google Shape;130;p13"/>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31" name="Google Shape;131;p13"/>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32" name="Google Shape;132;p13"/>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133" name="Shape 133"/>
        <p:cNvGrpSpPr/>
        <p:nvPr/>
      </p:nvGrpSpPr>
      <p:grpSpPr>
        <a:xfrm>
          <a:off x="0" y="0"/>
          <a:ext cx="0" cy="0"/>
          <a:chOff x="0" y="0"/>
          <a:chExt cx="0" cy="0"/>
        </a:xfrm>
      </p:grpSpPr>
      <p:sp>
        <p:nvSpPr>
          <p:cNvPr id="134" name="Google Shape;134;p14"/>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35" name="Google Shape;135;p14"/>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36" name="Google Shape;136;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9" name="Google Shape;139;p14"/>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40" name="Google Shape;140;p14"/>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41" name="Google Shape;141;p14"/>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142" name="Shape 142"/>
        <p:cNvGrpSpPr/>
        <p:nvPr/>
      </p:nvGrpSpPr>
      <p:grpSpPr>
        <a:xfrm>
          <a:off x="0" y="0"/>
          <a:ext cx="0" cy="0"/>
          <a:chOff x="0" y="0"/>
          <a:chExt cx="0" cy="0"/>
        </a:xfrm>
      </p:grpSpPr>
      <p:sp>
        <p:nvSpPr>
          <p:cNvPr id="143" name="Google Shape;143;p1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7" name="Google Shape;147;p15"/>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148" name="Shape 148"/>
        <p:cNvGrpSpPr/>
        <p:nvPr/>
      </p:nvGrpSpPr>
      <p:grpSpPr>
        <a:xfrm>
          <a:off x="0" y="0"/>
          <a:ext cx="0" cy="0"/>
          <a:chOff x="0" y="0"/>
          <a:chExt cx="0" cy="0"/>
        </a:xfrm>
      </p:grpSpPr>
      <p:sp>
        <p:nvSpPr>
          <p:cNvPr id="149" name="Google Shape;149;p1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153" name="Shape 153"/>
        <p:cNvGrpSpPr/>
        <p:nvPr/>
      </p:nvGrpSpPr>
      <p:grpSpPr>
        <a:xfrm>
          <a:off x="0" y="0"/>
          <a:ext cx="0" cy="0"/>
          <a:chOff x="0" y="0"/>
          <a:chExt cx="0" cy="0"/>
        </a:xfrm>
      </p:grpSpPr>
      <p:sp>
        <p:nvSpPr>
          <p:cNvPr id="154" name="Google Shape;154;p17"/>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5" name="Google Shape;155;p17"/>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159" name="Shape 159"/>
        <p:cNvGrpSpPr/>
        <p:nvPr/>
      </p:nvGrpSpPr>
      <p:grpSpPr>
        <a:xfrm>
          <a:off x="0" y="0"/>
          <a:ext cx="0" cy="0"/>
          <a:chOff x="0" y="0"/>
          <a:chExt cx="0" cy="0"/>
        </a:xfrm>
      </p:grpSpPr>
      <p:sp>
        <p:nvSpPr>
          <p:cNvPr id="160" name="Google Shape;160;p18"/>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3" name="Google Shape;163;p18"/>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164" name="Shape 164"/>
        <p:cNvGrpSpPr/>
        <p:nvPr/>
      </p:nvGrpSpPr>
      <p:grpSpPr>
        <a:xfrm>
          <a:off x="0" y="0"/>
          <a:ext cx="0" cy="0"/>
          <a:chOff x="0" y="0"/>
          <a:chExt cx="0" cy="0"/>
        </a:xfrm>
      </p:grpSpPr>
      <p:sp>
        <p:nvSpPr>
          <p:cNvPr id="165" name="Google Shape;165;p19"/>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68" name="Google Shape;168;p19"/>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9" name="Google Shape;169;p19"/>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0" name="Google Shape;170;p19"/>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71" name="Google Shape;171;p19"/>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2" name="Google Shape;172;p19"/>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173" name="Shape 173"/>
        <p:cNvGrpSpPr/>
        <p:nvPr/>
      </p:nvGrpSpPr>
      <p:grpSpPr>
        <a:xfrm>
          <a:off x="0" y="0"/>
          <a:ext cx="0" cy="0"/>
          <a:chOff x="0" y="0"/>
          <a:chExt cx="0" cy="0"/>
        </a:xfrm>
      </p:grpSpPr>
      <p:sp>
        <p:nvSpPr>
          <p:cNvPr id="174" name="Google Shape;174;p20"/>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79" name="Google Shape;179;p20"/>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3" name="Shape 23"/>
        <p:cNvGrpSpPr/>
        <p:nvPr/>
      </p:nvGrpSpPr>
      <p:grpSpPr>
        <a:xfrm>
          <a:off x="0" y="0"/>
          <a:ext cx="0" cy="0"/>
          <a:chOff x="0" y="0"/>
          <a:chExt cx="0" cy="0"/>
        </a:xfrm>
      </p:grpSpPr>
      <p:sp>
        <p:nvSpPr>
          <p:cNvPr id="24" name="Google Shape;24;p3"/>
          <p:cNvSpPr/>
          <p:nvPr/>
        </p:nvSpPr>
        <p:spPr>
          <a:xfrm flipH="1" rot="10800000">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4" name="Google Shape;34;p3"/>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35" name="Google Shape;35;p3"/>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extLst>
    <p:ext uri="{DCECCB84-F9BA-43D5-87BE-67443E8EF086}">
      <p15:sldGuideLst>
        <p15:guide id="1" pos="824">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180" name="Shape 180"/>
        <p:cNvGrpSpPr/>
        <p:nvPr/>
      </p:nvGrpSpPr>
      <p:grpSpPr>
        <a:xfrm>
          <a:off x="0" y="0"/>
          <a:ext cx="0" cy="0"/>
          <a:chOff x="0" y="0"/>
          <a:chExt cx="0" cy="0"/>
        </a:xfrm>
      </p:grpSpPr>
      <p:sp>
        <p:nvSpPr>
          <p:cNvPr id="181" name="Google Shape;181;p21"/>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85" name="Google Shape;185;p21"/>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186" name="Google Shape;186;p21"/>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187" name="Shape 187"/>
        <p:cNvGrpSpPr/>
        <p:nvPr/>
      </p:nvGrpSpPr>
      <p:grpSpPr>
        <a:xfrm>
          <a:off x="0" y="0"/>
          <a:ext cx="0" cy="0"/>
          <a:chOff x="0" y="0"/>
          <a:chExt cx="0" cy="0"/>
        </a:xfrm>
      </p:grpSpPr>
      <p:sp>
        <p:nvSpPr>
          <p:cNvPr id="188" name="Google Shape;188;p22"/>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txBox="1"/>
          <p:nvPr>
            <p:ph type="ctrTitle"/>
          </p:nvPr>
        </p:nvSpPr>
        <p:spPr>
          <a:xfrm>
            <a:off x="1029374" y="892950"/>
            <a:ext cx="20619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2400">
                <a:solidFill>
                  <a:schemeClr val="lt1"/>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190" name="Google Shape;190;p22"/>
          <p:cNvSpPr txBox="1"/>
          <p:nvPr>
            <p:ph idx="1" type="subTitle"/>
          </p:nvPr>
        </p:nvSpPr>
        <p:spPr>
          <a:xfrm>
            <a:off x="1029375" y="2982500"/>
            <a:ext cx="23997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chemeClr val="lt1"/>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191" name="Shape 191"/>
        <p:cNvGrpSpPr/>
        <p:nvPr/>
      </p:nvGrpSpPr>
      <p:grpSpPr>
        <a:xfrm>
          <a:off x="0" y="0"/>
          <a:ext cx="0" cy="0"/>
          <a:chOff x="0" y="0"/>
          <a:chExt cx="0" cy="0"/>
        </a:xfrm>
      </p:grpSpPr>
      <p:sp>
        <p:nvSpPr>
          <p:cNvPr id="192" name="Google Shape;192;p23"/>
          <p:cNvSpPr/>
          <p:nvPr/>
        </p:nvSpPr>
        <p:spPr>
          <a:xfrm>
            <a:off x="-100" y="275"/>
            <a:ext cx="9144000" cy="5143500"/>
          </a:xfrm>
          <a:prstGeom prst="rect">
            <a:avLst/>
          </a:prstGeom>
          <a:solidFill>
            <a:srgbClr val="9C1B40">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193" name="Shape 193"/>
        <p:cNvGrpSpPr/>
        <p:nvPr/>
      </p:nvGrpSpPr>
      <p:grpSpPr>
        <a:xfrm>
          <a:off x="0" y="0"/>
          <a:ext cx="0" cy="0"/>
          <a:chOff x="0" y="0"/>
          <a:chExt cx="0" cy="0"/>
        </a:xfrm>
      </p:grpSpPr>
      <p:sp>
        <p:nvSpPr>
          <p:cNvPr id="194" name="Google Shape;194;p24"/>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199" name="Shape 199"/>
        <p:cNvGrpSpPr/>
        <p:nvPr/>
      </p:nvGrpSpPr>
      <p:grpSpPr>
        <a:xfrm>
          <a:off x="0" y="0"/>
          <a:ext cx="0" cy="0"/>
          <a:chOff x="0" y="0"/>
          <a:chExt cx="0" cy="0"/>
        </a:xfrm>
      </p:grpSpPr>
      <p:sp>
        <p:nvSpPr>
          <p:cNvPr id="200" name="Google Shape;200;p26"/>
          <p:cNvSpPr/>
          <p:nvPr/>
        </p:nvSpPr>
        <p:spPr>
          <a:xfrm>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6"/>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6"/>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6"/>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6"/>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6"/>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6"/>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209" name="Google Shape;209;p26"/>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6"/>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26"/>
          <p:cNvGrpSpPr/>
          <p:nvPr/>
        </p:nvGrpSpPr>
        <p:grpSpPr>
          <a:xfrm>
            <a:off x="3997828" y="2247423"/>
            <a:ext cx="5146850" cy="899100"/>
            <a:chOff x="3297875" y="1761075"/>
            <a:chExt cx="5846700" cy="899100"/>
          </a:xfrm>
        </p:grpSpPr>
        <p:cxnSp>
          <p:nvCxnSpPr>
            <p:cNvPr id="212" name="Google Shape;212;p26"/>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13" name="Google Shape;213;p26"/>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
        <p:nvSpPr>
          <p:cNvPr id="214" name="Google Shape;214;p2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15" name="Shape 215"/>
        <p:cNvGrpSpPr/>
        <p:nvPr/>
      </p:nvGrpSpPr>
      <p:grpSpPr>
        <a:xfrm>
          <a:off x="0" y="0"/>
          <a:ext cx="0" cy="0"/>
          <a:chOff x="0" y="0"/>
          <a:chExt cx="0" cy="0"/>
        </a:xfrm>
      </p:grpSpPr>
      <p:sp>
        <p:nvSpPr>
          <p:cNvPr id="216" name="Google Shape;216;p27"/>
          <p:cNvSpPr/>
          <p:nvPr/>
        </p:nvSpPr>
        <p:spPr>
          <a:xfrm flipH="1">
            <a:off x="59"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26" name="Google Shape;226;p27"/>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227" name="Google Shape;227;p27"/>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
        <p:nvSpPr>
          <p:cNvPr id="228" name="Google Shape;228;p2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824">
          <p15:clr>
            <a:srgbClr val="F9AD4C"/>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229" name="Shape 229"/>
        <p:cNvGrpSpPr/>
        <p:nvPr/>
      </p:nvGrpSpPr>
      <p:grpSpPr>
        <a:xfrm>
          <a:off x="0" y="0"/>
          <a:ext cx="0" cy="0"/>
          <a:chOff x="0" y="0"/>
          <a:chExt cx="0" cy="0"/>
        </a:xfrm>
      </p:grpSpPr>
      <p:sp>
        <p:nvSpPr>
          <p:cNvPr id="230" name="Google Shape;230;p2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33" name="Google Shape;233;p28"/>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234" name="Google Shape;234;p28"/>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236" name="Shape 236"/>
        <p:cNvGrpSpPr/>
        <p:nvPr/>
      </p:nvGrpSpPr>
      <p:grpSpPr>
        <a:xfrm>
          <a:off x="0" y="0"/>
          <a:ext cx="0" cy="0"/>
          <a:chOff x="0" y="0"/>
          <a:chExt cx="0" cy="0"/>
        </a:xfrm>
      </p:grpSpPr>
      <p:sp>
        <p:nvSpPr>
          <p:cNvPr id="237" name="Google Shape;237;p29"/>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9"/>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41" name="Google Shape;241;p29"/>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42" name="Google Shape;242;p29"/>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3" name="Google Shape;243;p2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244" name="Shape 244"/>
        <p:cNvGrpSpPr/>
        <p:nvPr/>
      </p:nvGrpSpPr>
      <p:grpSpPr>
        <a:xfrm>
          <a:off x="0" y="0"/>
          <a:ext cx="0" cy="0"/>
          <a:chOff x="0" y="0"/>
          <a:chExt cx="0" cy="0"/>
        </a:xfrm>
      </p:grpSpPr>
      <p:sp>
        <p:nvSpPr>
          <p:cNvPr id="245" name="Google Shape;245;p30"/>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48" name="Google Shape;248;p30"/>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49" name="Google Shape;249;p3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251" name="Shape 251"/>
        <p:cNvGrpSpPr/>
        <p:nvPr/>
      </p:nvGrpSpPr>
      <p:grpSpPr>
        <a:xfrm>
          <a:off x="0" y="0"/>
          <a:ext cx="0" cy="0"/>
          <a:chOff x="0" y="0"/>
          <a:chExt cx="0" cy="0"/>
        </a:xfrm>
      </p:grpSpPr>
      <p:sp>
        <p:nvSpPr>
          <p:cNvPr id="252" name="Google Shape;252;p31"/>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55" name="Google Shape;255;p31"/>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56" name="Google Shape;256;p31"/>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57" name="Google Shape;257;p31"/>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58" name="Google Shape;258;p31"/>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59" name="Google Shape;259;p31"/>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60" name="Google Shape;260;p31"/>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61" name="Google Shape;261;p3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36" name="Shape 36"/>
        <p:cNvGrpSpPr/>
        <p:nvPr/>
      </p:nvGrpSpPr>
      <p:grpSpPr>
        <a:xfrm>
          <a:off x="0" y="0"/>
          <a:ext cx="0" cy="0"/>
          <a:chOff x="0" y="0"/>
          <a:chExt cx="0" cy="0"/>
        </a:xfrm>
      </p:grpSpPr>
      <p:sp>
        <p:nvSpPr>
          <p:cNvPr id="37" name="Google Shape;37;p4"/>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40" name="Google Shape;40;p4"/>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1" name="Google Shape;41;p4"/>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262" name="Shape 262"/>
        <p:cNvGrpSpPr/>
        <p:nvPr/>
      </p:nvGrpSpPr>
      <p:grpSpPr>
        <a:xfrm>
          <a:off x="0" y="0"/>
          <a:ext cx="0" cy="0"/>
          <a:chOff x="0" y="0"/>
          <a:chExt cx="0" cy="0"/>
        </a:xfrm>
      </p:grpSpPr>
      <p:sp>
        <p:nvSpPr>
          <p:cNvPr id="263" name="Google Shape;263;p32"/>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2"/>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66" name="Google Shape;266;p32"/>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7" name="Google Shape;267;p32"/>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8" name="Google Shape;268;p32"/>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9" name="Google Shape;269;p32"/>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0" name="Google Shape;270;p32"/>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1" name="Google Shape;271;p32"/>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2" name="Google Shape;272;p32"/>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3" name="Google Shape;273;p32"/>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4" name="Google Shape;274;p32"/>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5" name="Google Shape;275;p3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276" name="Shape 276"/>
        <p:cNvGrpSpPr/>
        <p:nvPr/>
      </p:nvGrpSpPr>
      <p:grpSpPr>
        <a:xfrm>
          <a:off x="0" y="0"/>
          <a:ext cx="0" cy="0"/>
          <a:chOff x="0" y="0"/>
          <a:chExt cx="0" cy="0"/>
        </a:xfrm>
      </p:grpSpPr>
      <p:sp>
        <p:nvSpPr>
          <p:cNvPr id="277" name="Google Shape;277;p3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3"/>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3"/>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0" name="Google Shape;280;p33"/>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1" name="Google Shape;281;p33"/>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2" name="Google Shape;282;p33"/>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3" name="Google Shape;283;p33"/>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4" name="Google Shape;284;p33"/>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5" name="Google Shape;285;p33"/>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86" name="Google Shape;286;p3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287" name="Shape 287"/>
        <p:cNvGrpSpPr/>
        <p:nvPr/>
      </p:nvGrpSpPr>
      <p:grpSpPr>
        <a:xfrm>
          <a:off x="0" y="0"/>
          <a:ext cx="0" cy="0"/>
          <a:chOff x="0" y="0"/>
          <a:chExt cx="0" cy="0"/>
        </a:xfrm>
      </p:grpSpPr>
      <p:sp>
        <p:nvSpPr>
          <p:cNvPr id="288" name="Google Shape;288;p34"/>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1" name="Google Shape;291;p34"/>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2" name="Google Shape;292;p34"/>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293" name="Google Shape;293;p34"/>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294" name="Google Shape;294;p34"/>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5" name="Google Shape;295;p34"/>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6" name="Google Shape;296;p34"/>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7" name="Google Shape;297;p34"/>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98" name="Google Shape;298;p34"/>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9" name="Google Shape;299;p34"/>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300" name="Google Shape;300;p34"/>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1" name="Google Shape;301;p34"/>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2" name="Google Shape;302;p34"/>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3" name="Google Shape;303;p34"/>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4" name="Google Shape;304;p3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305" name="Shape 305"/>
        <p:cNvGrpSpPr/>
        <p:nvPr/>
      </p:nvGrpSpPr>
      <p:grpSpPr>
        <a:xfrm>
          <a:off x="0" y="0"/>
          <a:ext cx="0" cy="0"/>
          <a:chOff x="0" y="0"/>
          <a:chExt cx="0" cy="0"/>
        </a:xfrm>
      </p:grpSpPr>
      <p:sp>
        <p:nvSpPr>
          <p:cNvPr id="306" name="Google Shape;306;p3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09" name="Google Shape;309;p35"/>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310" name="Google Shape;310;p35"/>
          <p:cNvGrpSpPr/>
          <p:nvPr/>
        </p:nvGrpSpPr>
        <p:grpSpPr>
          <a:xfrm>
            <a:off x="5892456" y="-140013"/>
            <a:ext cx="1646100" cy="3802200"/>
            <a:chOff x="5892456" y="-140013"/>
            <a:chExt cx="1646100" cy="3802200"/>
          </a:xfrm>
        </p:grpSpPr>
        <p:cxnSp>
          <p:nvCxnSpPr>
            <p:cNvPr id="311" name="Google Shape;311;p35"/>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12" name="Google Shape;312;p35"/>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13" name="Google Shape;313;p35"/>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14" name="Google Shape;314;p3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315" name="Shape 315"/>
        <p:cNvGrpSpPr/>
        <p:nvPr/>
      </p:nvGrpSpPr>
      <p:grpSpPr>
        <a:xfrm>
          <a:off x="0" y="0"/>
          <a:ext cx="0" cy="0"/>
          <a:chOff x="0" y="0"/>
          <a:chExt cx="0" cy="0"/>
        </a:xfrm>
      </p:grpSpPr>
      <p:sp>
        <p:nvSpPr>
          <p:cNvPr id="316" name="Google Shape;316;p36"/>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6"/>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6"/>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19" name="Google Shape;319;p36"/>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320" name="Google Shape;320;p36"/>
          <p:cNvGrpSpPr/>
          <p:nvPr/>
        </p:nvGrpSpPr>
        <p:grpSpPr>
          <a:xfrm>
            <a:off x="1602929" y="-140013"/>
            <a:ext cx="1646100" cy="3802200"/>
            <a:chOff x="1602929" y="-140013"/>
            <a:chExt cx="1646100" cy="3802200"/>
          </a:xfrm>
        </p:grpSpPr>
        <p:cxnSp>
          <p:nvCxnSpPr>
            <p:cNvPr id="321" name="Google Shape;321;p36"/>
            <p:cNvCxnSpPr>
              <a:stCxn id="3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22" name="Google Shape;322;p36"/>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23" name="Google Shape;323;p36"/>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324" name="Google Shape;324;p3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325" name="Shape 325"/>
        <p:cNvGrpSpPr/>
        <p:nvPr/>
      </p:nvGrpSpPr>
      <p:grpSpPr>
        <a:xfrm>
          <a:off x="0" y="0"/>
          <a:ext cx="0" cy="0"/>
          <a:chOff x="0" y="0"/>
          <a:chExt cx="0" cy="0"/>
        </a:xfrm>
      </p:grpSpPr>
      <p:sp>
        <p:nvSpPr>
          <p:cNvPr id="326" name="Google Shape;326;p37"/>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27" name="Google Shape;327;p37"/>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28" name="Google Shape;328;p37"/>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7"/>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7"/>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31" name="Google Shape;331;p37"/>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32" name="Google Shape;332;p37"/>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33" name="Google Shape;333;p37"/>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34" name="Google Shape;334;p3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335" name="Shape 335"/>
        <p:cNvGrpSpPr/>
        <p:nvPr/>
      </p:nvGrpSpPr>
      <p:grpSpPr>
        <a:xfrm>
          <a:off x="0" y="0"/>
          <a:ext cx="0" cy="0"/>
          <a:chOff x="0" y="0"/>
          <a:chExt cx="0" cy="0"/>
        </a:xfrm>
      </p:grpSpPr>
      <p:sp>
        <p:nvSpPr>
          <p:cNvPr id="336" name="Google Shape;336;p38"/>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37" name="Google Shape;337;p38"/>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38" name="Google Shape;338;p38"/>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41" name="Google Shape;341;p38"/>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42" name="Google Shape;342;p38"/>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43" name="Google Shape;343;p38"/>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44" name="Google Shape;344;p3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345" name="Shape 345"/>
        <p:cNvGrpSpPr/>
        <p:nvPr/>
      </p:nvGrpSpPr>
      <p:grpSpPr>
        <a:xfrm>
          <a:off x="0" y="0"/>
          <a:ext cx="0" cy="0"/>
          <a:chOff x="0" y="0"/>
          <a:chExt cx="0" cy="0"/>
        </a:xfrm>
      </p:grpSpPr>
      <p:sp>
        <p:nvSpPr>
          <p:cNvPr id="346" name="Google Shape;346;p3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9"/>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9"/>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50" name="Google Shape;350;p39"/>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51" name="Google Shape;351;p3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352" name="Shape 352"/>
        <p:cNvGrpSpPr/>
        <p:nvPr/>
      </p:nvGrpSpPr>
      <p:grpSpPr>
        <a:xfrm>
          <a:off x="0" y="0"/>
          <a:ext cx="0" cy="0"/>
          <a:chOff x="0" y="0"/>
          <a:chExt cx="0" cy="0"/>
        </a:xfrm>
      </p:grpSpPr>
      <p:sp>
        <p:nvSpPr>
          <p:cNvPr id="353" name="Google Shape;353;p40"/>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0"/>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0"/>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57" name="Google Shape;357;p4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358" name="Shape 358"/>
        <p:cNvGrpSpPr/>
        <p:nvPr/>
      </p:nvGrpSpPr>
      <p:grpSpPr>
        <a:xfrm>
          <a:off x="0" y="0"/>
          <a:ext cx="0" cy="0"/>
          <a:chOff x="0" y="0"/>
          <a:chExt cx="0" cy="0"/>
        </a:xfrm>
      </p:grpSpPr>
      <p:sp>
        <p:nvSpPr>
          <p:cNvPr id="359" name="Google Shape;359;p41"/>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0" name="Google Shape;360;p41"/>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1"/>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1"/>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1"/>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4" name="Google Shape;364;p4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42" name="Shape 42"/>
        <p:cNvGrpSpPr/>
        <p:nvPr/>
      </p:nvGrpSpPr>
      <p:grpSpPr>
        <a:xfrm>
          <a:off x="0" y="0"/>
          <a:ext cx="0" cy="0"/>
          <a:chOff x="0" y="0"/>
          <a:chExt cx="0" cy="0"/>
        </a:xfrm>
      </p:grpSpPr>
      <p:sp>
        <p:nvSpPr>
          <p:cNvPr id="43" name="Google Shape;43;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47" name="Google Shape;47;p5"/>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8" name="Google Shape;48;p5"/>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365" name="Shape 365"/>
        <p:cNvGrpSpPr/>
        <p:nvPr/>
      </p:nvGrpSpPr>
      <p:grpSpPr>
        <a:xfrm>
          <a:off x="0" y="0"/>
          <a:ext cx="0" cy="0"/>
          <a:chOff x="0" y="0"/>
          <a:chExt cx="0" cy="0"/>
        </a:xfrm>
      </p:grpSpPr>
      <p:sp>
        <p:nvSpPr>
          <p:cNvPr id="366" name="Google Shape;366;p42"/>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2"/>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69" name="Google Shape;369;p42"/>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0" name="Google Shape;370;p4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371" name="Shape 371"/>
        <p:cNvGrpSpPr/>
        <p:nvPr/>
      </p:nvGrpSpPr>
      <p:grpSpPr>
        <a:xfrm>
          <a:off x="0" y="0"/>
          <a:ext cx="0" cy="0"/>
          <a:chOff x="0" y="0"/>
          <a:chExt cx="0" cy="0"/>
        </a:xfrm>
      </p:grpSpPr>
      <p:sp>
        <p:nvSpPr>
          <p:cNvPr id="372" name="Google Shape;372;p43"/>
          <p:cNvSpPr/>
          <p:nvPr/>
        </p:nvSpPr>
        <p:spPr>
          <a:xfrm>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3"/>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5" name="Google Shape;375;p43"/>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6" name="Google Shape;376;p43"/>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7" name="Google Shape;377;p43"/>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8" name="Google Shape;378;p43"/>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9" name="Google Shape;379;p43"/>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80" name="Google Shape;380;p4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381" name="Shape 381"/>
        <p:cNvGrpSpPr/>
        <p:nvPr/>
      </p:nvGrpSpPr>
      <p:grpSpPr>
        <a:xfrm>
          <a:off x="0" y="0"/>
          <a:ext cx="0" cy="0"/>
          <a:chOff x="0" y="0"/>
          <a:chExt cx="0" cy="0"/>
        </a:xfrm>
      </p:grpSpPr>
      <p:sp>
        <p:nvSpPr>
          <p:cNvPr id="382" name="Google Shape;382;p44"/>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4"/>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4"/>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4"/>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4"/>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87" name="Google Shape;387;p44"/>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88" name="Google Shape;388;p4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389" name="Shape 389"/>
        <p:cNvGrpSpPr/>
        <p:nvPr/>
      </p:nvGrpSpPr>
      <p:grpSpPr>
        <a:xfrm>
          <a:off x="0" y="0"/>
          <a:ext cx="0" cy="0"/>
          <a:chOff x="0" y="0"/>
          <a:chExt cx="0" cy="0"/>
        </a:xfrm>
      </p:grpSpPr>
      <p:sp>
        <p:nvSpPr>
          <p:cNvPr id="390" name="Google Shape;390;p45"/>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5"/>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5"/>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5"/>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94" name="Google Shape;394;p45"/>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395" name="Google Shape;395;p45"/>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397" name="Shape 397"/>
        <p:cNvGrpSpPr/>
        <p:nvPr/>
      </p:nvGrpSpPr>
      <p:grpSpPr>
        <a:xfrm>
          <a:off x="0" y="0"/>
          <a:ext cx="0" cy="0"/>
          <a:chOff x="0" y="0"/>
          <a:chExt cx="0" cy="0"/>
        </a:xfrm>
      </p:grpSpPr>
      <p:sp>
        <p:nvSpPr>
          <p:cNvPr id="398" name="Google Shape;398;p46"/>
          <p:cNvSpPr txBox="1"/>
          <p:nvPr>
            <p:ph type="ctrTitle"/>
          </p:nvPr>
        </p:nvSpPr>
        <p:spPr>
          <a:xfrm>
            <a:off x="1029365" y="892950"/>
            <a:ext cx="22752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1800">
                <a:solidFill>
                  <a:srgbClr val="9C1B40"/>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399" name="Google Shape;399;p46"/>
          <p:cNvSpPr txBox="1"/>
          <p:nvPr>
            <p:ph idx="1" type="subTitle"/>
          </p:nvPr>
        </p:nvSpPr>
        <p:spPr>
          <a:xfrm>
            <a:off x="1029365" y="2982500"/>
            <a:ext cx="21894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rgbClr val="9C1B40"/>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
        <p:nvSpPr>
          <p:cNvPr id="400" name="Google Shape;400;p4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401" name="Shape 401"/>
        <p:cNvGrpSpPr/>
        <p:nvPr/>
      </p:nvGrpSpPr>
      <p:grpSpPr>
        <a:xfrm>
          <a:off x="0" y="0"/>
          <a:ext cx="0" cy="0"/>
          <a:chOff x="0" y="0"/>
          <a:chExt cx="0" cy="0"/>
        </a:xfrm>
      </p:grpSpPr>
      <p:sp>
        <p:nvSpPr>
          <p:cNvPr id="402" name="Google Shape;402;p4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403" name="Shape 403"/>
        <p:cNvGrpSpPr/>
        <p:nvPr/>
      </p:nvGrpSpPr>
      <p:grpSpPr>
        <a:xfrm>
          <a:off x="0" y="0"/>
          <a:ext cx="0" cy="0"/>
          <a:chOff x="0" y="0"/>
          <a:chExt cx="0" cy="0"/>
        </a:xfrm>
      </p:grpSpPr>
      <p:sp>
        <p:nvSpPr>
          <p:cNvPr id="404" name="Google Shape;404;p4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49" name="Shape 49"/>
        <p:cNvGrpSpPr/>
        <p:nvPr/>
      </p:nvGrpSpPr>
      <p:grpSpPr>
        <a:xfrm>
          <a:off x="0" y="0"/>
          <a:ext cx="0" cy="0"/>
          <a:chOff x="0" y="0"/>
          <a:chExt cx="0" cy="0"/>
        </a:xfrm>
      </p:grpSpPr>
      <p:sp>
        <p:nvSpPr>
          <p:cNvPr id="50" name="Google Shape;50;p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53" name="Google Shape;53;p6"/>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54" name="Google Shape;54;p6"/>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55" name="Shape 55"/>
        <p:cNvGrpSpPr/>
        <p:nvPr/>
      </p:nvGrpSpPr>
      <p:grpSpPr>
        <a:xfrm>
          <a:off x="0" y="0"/>
          <a:ext cx="0" cy="0"/>
          <a:chOff x="0" y="0"/>
          <a:chExt cx="0" cy="0"/>
        </a:xfrm>
      </p:grpSpPr>
      <p:sp>
        <p:nvSpPr>
          <p:cNvPr id="56" name="Google Shape;56;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59" name="Google Shape;59;p7"/>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0" name="Google Shape;60;p7"/>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1" name="Google Shape;61;p7"/>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2" name="Google Shape;62;p7"/>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3" name="Google Shape;63;p7"/>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 name="Google Shape;64;p7"/>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65" name="Shape 65"/>
        <p:cNvGrpSpPr/>
        <p:nvPr/>
      </p:nvGrpSpPr>
      <p:grpSpPr>
        <a:xfrm>
          <a:off x="0" y="0"/>
          <a:ext cx="0" cy="0"/>
          <a:chOff x="0" y="0"/>
          <a:chExt cx="0" cy="0"/>
        </a:xfrm>
      </p:grpSpPr>
      <p:sp>
        <p:nvSpPr>
          <p:cNvPr id="66" name="Google Shape;66;p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9" name="Google Shape;69;p8"/>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0" name="Google Shape;70;p8"/>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1" name="Google Shape;71;p8"/>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2" name="Google Shape;72;p8"/>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3" name="Google Shape;73;p8"/>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4" name="Google Shape;74;p8"/>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5" name="Google Shape;75;p8"/>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6" name="Google Shape;76;p8"/>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7" name="Google Shape;77;p8"/>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78" name="Shape 78"/>
        <p:cNvGrpSpPr/>
        <p:nvPr/>
      </p:nvGrpSpPr>
      <p:grpSpPr>
        <a:xfrm>
          <a:off x="0" y="0"/>
          <a:ext cx="0" cy="0"/>
          <a:chOff x="0" y="0"/>
          <a:chExt cx="0" cy="0"/>
        </a:xfrm>
      </p:grpSpPr>
      <p:sp>
        <p:nvSpPr>
          <p:cNvPr id="79" name="Google Shape;79;p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2" name="Google Shape;82;p9"/>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 name="Google Shape;83;p9"/>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9"/>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5" name="Google Shape;85;p9"/>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6" name="Google Shape;86;p9"/>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7" name="Google Shape;87;p9"/>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88" name="Shape 88"/>
        <p:cNvGrpSpPr/>
        <p:nvPr/>
      </p:nvGrpSpPr>
      <p:grpSpPr>
        <a:xfrm>
          <a:off x="0" y="0"/>
          <a:ext cx="0" cy="0"/>
          <a:chOff x="0" y="0"/>
          <a:chExt cx="0" cy="0"/>
        </a:xfrm>
      </p:grpSpPr>
      <p:sp>
        <p:nvSpPr>
          <p:cNvPr id="89" name="Google Shape;89;p10"/>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3" name="Google Shape;93;p10"/>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4" name="Google Shape;94;p10"/>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95" name="Google Shape;95;p10"/>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96" name="Google Shape;96;p10"/>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7" name="Google Shape;97;p10"/>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8" name="Google Shape;98;p10"/>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9" name="Google Shape;99;p1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00" name="Google Shape;100;p10"/>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1" name="Google Shape;101;p10"/>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2" name="Google Shape;102;p10"/>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3" name="Google Shape;103;p10"/>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4" name="Google Shape;104;p10"/>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5" name="Google Shape;105;p10"/>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3.xml"/><Relationship Id="rId11" Type="http://schemas.openxmlformats.org/officeDocument/2006/relationships/slideLayout" Target="../slideLayouts/slideLayout34.xml"/><Relationship Id="rId22" Type="http://schemas.openxmlformats.org/officeDocument/2006/relationships/slideLayout" Target="../slideLayouts/slideLayout45.xml"/><Relationship Id="rId10" Type="http://schemas.openxmlformats.org/officeDocument/2006/relationships/slideLayout" Target="../slideLayouts/slideLayout33.xml"/><Relationship Id="rId21" Type="http://schemas.openxmlformats.org/officeDocument/2006/relationships/slideLayout" Target="../slideLayouts/slideLayout44.xml"/><Relationship Id="rId13" Type="http://schemas.openxmlformats.org/officeDocument/2006/relationships/slideLayout" Target="../slideLayouts/slideLayout36.xml"/><Relationship Id="rId24" Type="http://schemas.openxmlformats.org/officeDocument/2006/relationships/theme" Target="../theme/theme3.xml"/><Relationship Id="rId12" Type="http://schemas.openxmlformats.org/officeDocument/2006/relationships/slideLayout" Target="../slideLayouts/slideLayout35.xml"/><Relationship Id="rId23" Type="http://schemas.openxmlformats.org/officeDocument/2006/relationships/slideLayout" Target="../slideLayouts/slideLayout46.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5" Type="http://schemas.openxmlformats.org/officeDocument/2006/relationships/slideLayout" Target="../slideLayouts/slideLayout38.xml"/><Relationship Id="rId14" Type="http://schemas.openxmlformats.org/officeDocument/2006/relationships/slideLayout" Target="../slideLayouts/slideLayout37.xml"/><Relationship Id="rId17" Type="http://schemas.openxmlformats.org/officeDocument/2006/relationships/slideLayout" Target="../slideLayouts/slideLayout40.xml"/><Relationship Id="rId16" Type="http://schemas.openxmlformats.org/officeDocument/2006/relationships/slideLayout" Target="../slideLayouts/slideLayout39.xml"/><Relationship Id="rId5" Type="http://schemas.openxmlformats.org/officeDocument/2006/relationships/slideLayout" Target="../slideLayouts/slideLayout28.xml"/><Relationship Id="rId19" Type="http://schemas.openxmlformats.org/officeDocument/2006/relationships/slideLayout" Target="../slideLayouts/slideLayout42.xml"/><Relationship Id="rId6" Type="http://schemas.openxmlformats.org/officeDocument/2006/relationships/slideLayout" Target="../slideLayouts/slideLayout29.xml"/><Relationship Id="rId18" Type="http://schemas.openxmlformats.org/officeDocument/2006/relationships/slideLayout" Target="../slideLayouts/slideLayout41.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242637"/>
            </a:gs>
            <a:gs pos="51000">
              <a:srgbClr val="242637"/>
            </a:gs>
            <a:gs pos="100000">
              <a:srgbClr val="33364F"/>
            </a:gs>
          </a:gsLst>
          <a:lin ang="18900732" scaled="0"/>
        </a:gradFill>
      </p:bgPr>
    </p:bg>
    <p:spTree>
      <p:nvGrpSpPr>
        <p:cNvPr id="195" name="Shape 195"/>
        <p:cNvGrpSpPr/>
        <p:nvPr/>
      </p:nvGrpSpPr>
      <p:grpSpPr>
        <a:xfrm>
          <a:off x="0" y="0"/>
          <a:ext cx="0" cy="0"/>
          <a:chOff x="0" y="0"/>
          <a:chExt cx="0" cy="0"/>
        </a:xfrm>
      </p:grpSpPr>
      <p:sp>
        <p:nvSpPr>
          <p:cNvPr id="196" name="Google Shape;19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197" name="Google Shape;197;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
        <p:nvSpPr>
          <p:cNvPr id="198" name="Google Shape;198;p2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 id="2147483692" r:id="rId22"/>
    <p:sldLayoutId id="2147483693"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hyperlink" Target="https://docs.google.com/document/d/1AlK4lkvit7R2SWzgsMTrmLGVgkmI7IPCa-TrWMGy0VY/edit?usp=sharing" TargetMode="External"/><Relationship Id="rId4" Type="http://schemas.openxmlformats.org/officeDocument/2006/relationships/hyperlink" Target="mailto:asareen@raleighcharterhs.org" TargetMode="External"/><Relationship Id="rId5" Type="http://schemas.openxmlformats.org/officeDocument/2006/relationships/hyperlink" Target="mailto:fcutuiba@raleighcharterhs.org" TargetMode="External"/><Relationship Id="rId6" Type="http://schemas.openxmlformats.org/officeDocument/2006/relationships/hyperlink" Target="mailto:kpiryani@raleighcharterhs.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5.xml"/><Relationship Id="rId3" Type="http://schemas.openxmlformats.org/officeDocument/2006/relationships/hyperlink" Target="https://www.pythoncentral.io/python-null-equivalent-none/" TargetMode="External"/><Relationship Id="rId4" Type="http://schemas.openxmlformats.org/officeDocument/2006/relationships/hyperlink" Target="https://www.pythoncentral.io/python-null-equivalent-none/" TargetMode="External"/><Relationship Id="rId5" Type="http://schemas.openxmlformats.org/officeDocument/2006/relationships/hyperlink" Target="https://www.thoughtco.com/definition-of-null-958118#:~:text=In%20computer%20programming%2C%20null%20is,pattern%20for%20a%20null%20pointer." TargetMode="External"/><Relationship Id="rId6" Type="http://schemas.openxmlformats.org/officeDocument/2006/relationships/hyperlink" Target="https://realpython.com/null-in-python/"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6.xml"/><Relationship Id="rId3" Type="http://schemas.openxmlformats.org/officeDocument/2006/relationships/hyperlink" Target="https://towardsdatascience.com/the-basics-of-indexing-and-slicing-python-lists-2d12c90a94cf"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9"/>
          <p:cNvSpPr txBox="1"/>
          <p:nvPr>
            <p:ph type="ctrTitle"/>
          </p:nvPr>
        </p:nvSpPr>
        <p:spPr>
          <a:xfrm flipH="1">
            <a:off x="3654900" y="1536725"/>
            <a:ext cx="4761300" cy="142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WELCOME TO COMPUTER SCIENCE CLUB! </a:t>
            </a:r>
            <a:endParaRPr>
              <a:solidFill>
                <a:srgbClr val="FFFFFF"/>
              </a:solidFill>
            </a:endParaRPr>
          </a:p>
        </p:txBody>
      </p:sp>
      <p:sp>
        <p:nvSpPr>
          <p:cNvPr id="410" name="Google Shape;410;p49"/>
          <p:cNvSpPr txBox="1"/>
          <p:nvPr/>
        </p:nvSpPr>
        <p:spPr>
          <a:xfrm>
            <a:off x="4297250" y="3264150"/>
            <a:ext cx="45279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Data Types are super important in any programming language to understand, so we are going to need some more work with them! </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58"/>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Mad Libs</a:t>
            </a:r>
            <a:r>
              <a:rPr lang="es" sz="1800">
                <a:solidFill>
                  <a:srgbClr val="FFFFFF"/>
                </a:solidFill>
                <a:latin typeface="Squada One"/>
                <a:ea typeface="Squada One"/>
                <a:cs typeface="Squada One"/>
                <a:sym typeface="Squada One"/>
              </a:rPr>
              <a:t> Clone v2</a:t>
            </a:r>
            <a:endParaRPr sz="1800">
              <a:solidFill>
                <a:srgbClr val="FFFFFF"/>
              </a:solidFill>
              <a:latin typeface="Squada One"/>
              <a:ea typeface="Squada One"/>
              <a:cs typeface="Squada One"/>
              <a:sym typeface="Squada One"/>
            </a:endParaRPr>
          </a:p>
        </p:txBody>
      </p:sp>
      <p:sp>
        <p:nvSpPr>
          <p:cNvPr id="484" name="Google Shape;484;p58"/>
          <p:cNvSpPr txBox="1"/>
          <p:nvPr/>
        </p:nvSpPr>
        <p:spPr>
          <a:xfrm>
            <a:off x="186600" y="787225"/>
            <a:ext cx="8289300" cy="4278600"/>
          </a:xfrm>
          <a:prstGeom prst="rect">
            <a:avLst/>
          </a:prstGeom>
          <a:noFill/>
          <a:ln>
            <a:noFill/>
          </a:ln>
        </p:spPr>
        <p:txBody>
          <a:bodyPr anchorCtr="0" anchor="t" bIns="91425" lIns="91425" spcFirstLastPara="1" rIns="91425" wrap="square" tIns="91425">
            <a:noAutofit/>
          </a:bodyPr>
          <a:lstStyle/>
          <a:p>
            <a:pPr indent="-304800" lvl="0" marL="457200" rtl="0" algn="just">
              <a:lnSpc>
                <a:spcPct val="115000"/>
              </a:lnSpc>
              <a:spcBef>
                <a:spcPts val="0"/>
              </a:spcBef>
              <a:spcAft>
                <a:spcPts val="0"/>
              </a:spcAft>
              <a:buClr>
                <a:srgbClr val="FFFFFF"/>
              </a:buClr>
              <a:buSzPts val="1200"/>
              <a:buFont typeface="Roboto Slab Regular"/>
              <a:buChar char="●"/>
            </a:pPr>
            <a:r>
              <a:rPr lang="es">
                <a:solidFill>
                  <a:srgbClr val="FFFFFF"/>
                </a:solidFill>
                <a:latin typeface="Roboto Slab Regular"/>
                <a:ea typeface="Roboto Slab Regular"/>
                <a:cs typeface="Roboto Slab Regular"/>
                <a:sym typeface="Roboto Slab Regular"/>
              </a:rPr>
              <a:t>We really like Mad Libs, and they are really good to illustrate data types in Python, so we are going to do another </a:t>
            </a:r>
            <a:r>
              <a:rPr lang="es">
                <a:solidFill>
                  <a:srgbClr val="FFFFFF"/>
                </a:solidFill>
                <a:latin typeface="Roboto Slab Regular"/>
                <a:ea typeface="Roboto Slab Regular"/>
                <a:cs typeface="Roboto Slab Regular"/>
                <a:sym typeface="Roboto Slab Regular"/>
              </a:rPr>
              <a:t>Mad</a:t>
            </a:r>
            <a:r>
              <a:rPr lang="es">
                <a:solidFill>
                  <a:srgbClr val="FFFFFF"/>
                </a:solidFill>
                <a:latin typeface="Roboto Slab Regular"/>
                <a:ea typeface="Roboto Slab Regular"/>
                <a:cs typeface="Roboto Slab Regular"/>
                <a:sym typeface="Roboto Slab Regular"/>
              </a:rPr>
              <a:t> Libs clone, this type using data types besides strings</a:t>
            </a:r>
            <a:endParaRPr>
              <a:solidFill>
                <a:srgbClr val="FFFFFF"/>
              </a:solidFill>
              <a:latin typeface="Roboto Slab Regular"/>
              <a:ea typeface="Roboto Slab Regular"/>
              <a:cs typeface="Roboto Slab Regular"/>
              <a:sym typeface="Roboto Slab Regular"/>
            </a:endParaRPr>
          </a:p>
          <a:p>
            <a:pPr indent="-317500" lvl="0" marL="457200" rtl="0" algn="just">
              <a:lnSpc>
                <a:spcPct val="115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This will also be a great way to pull all of your data types together into one collective showing!</a:t>
            </a:r>
            <a:endParaRPr>
              <a:solidFill>
                <a:srgbClr val="FFFFFF"/>
              </a:solidFill>
              <a:latin typeface="Roboto Slab Regular"/>
              <a:ea typeface="Roboto Slab Regular"/>
              <a:cs typeface="Roboto Slab Regular"/>
              <a:sym typeface="Roboto Slab Regular"/>
            </a:endParaRPr>
          </a:p>
          <a:p>
            <a:pPr indent="-317500" lvl="0" marL="457200" rtl="0" algn="just">
              <a:lnSpc>
                <a:spcPct val="115000"/>
              </a:lnSpc>
              <a:spcBef>
                <a:spcPts val="0"/>
              </a:spcBef>
              <a:spcAft>
                <a:spcPts val="0"/>
              </a:spcAft>
              <a:buClr>
                <a:srgbClr val="FFFFFF"/>
              </a:buClr>
              <a:buSzPts val="1400"/>
              <a:buFont typeface="Roboto Slab"/>
              <a:buChar char="●"/>
            </a:pPr>
            <a:r>
              <a:rPr b="1" lang="es" u="sng">
                <a:solidFill>
                  <a:srgbClr val="FFFFFF"/>
                </a:solidFill>
                <a:latin typeface="Roboto Slab"/>
                <a:ea typeface="Roboto Slab"/>
                <a:cs typeface="Roboto Slab"/>
                <a:sym typeface="Roboto Slab"/>
              </a:rPr>
              <a:t>Your Task:</a:t>
            </a:r>
            <a:endParaRPr>
              <a:solidFill>
                <a:srgbClr val="FFFFFF"/>
              </a:solidFill>
              <a:latin typeface="Roboto Slab Regular"/>
              <a:ea typeface="Roboto Slab Regular"/>
              <a:cs typeface="Roboto Slab Regular"/>
              <a:sym typeface="Roboto Slab Regular"/>
            </a:endParaRPr>
          </a:p>
          <a:p>
            <a:pPr indent="-317500" lvl="1" marL="914400" rtl="0" algn="just">
              <a:lnSpc>
                <a:spcPct val="115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Create 5 variables of the following data types (make sure to name your variable as if one of us were looking at your program and could tell which data type it is without looking at the value):</a:t>
            </a:r>
            <a:endParaRPr>
              <a:solidFill>
                <a:srgbClr val="FFFFFF"/>
              </a:solidFill>
              <a:latin typeface="Roboto Slab Regular"/>
              <a:ea typeface="Roboto Slab Regular"/>
              <a:cs typeface="Roboto Slab Regular"/>
              <a:sym typeface="Roboto Slab Regular"/>
            </a:endParaRPr>
          </a:p>
          <a:p>
            <a:pPr indent="-317500" lvl="2" marL="1371600" rtl="0" algn="just">
              <a:lnSpc>
                <a:spcPct val="115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String (make it a verb)</a:t>
            </a:r>
            <a:endParaRPr>
              <a:solidFill>
                <a:srgbClr val="FFFFFF"/>
              </a:solidFill>
              <a:latin typeface="Roboto Slab Regular"/>
              <a:ea typeface="Roboto Slab Regular"/>
              <a:cs typeface="Roboto Slab Regular"/>
              <a:sym typeface="Roboto Slab Regular"/>
            </a:endParaRPr>
          </a:p>
          <a:p>
            <a:pPr indent="-317500" lvl="2" marL="1371600" rtl="0" algn="just">
              <a:lnSpc>
                <a:spcPct val="115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Integer</a:t>
            </a:r>
            <a:endParaRPr>
              <a:solidFill>
                <a:srgbClr val="FFFFFF"/>
              </a:solidFill>
              <a:latin typeface="Roboto Slab Regular"/>
              <a:ea typeface="Roboto Slab Regular"/>
              <a:cs typeface="Roboto Slab Regular"/>
              <a:sym typeface="Roboto Slab Regular"/>
            </a:endParaRPr>
          </a:p>
          <a:p>
            <a:pPr indent="-317500" lvl="2" marL="1371600" rtl="0" algn="just">
              <a:lnSpc>
                <a:spcPct val="115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Tuple of nouns </a:t>
            </a:r>
            <a:endParaRPr>
              <a:solidFill>
                <a:srgbClr val="FFFFFF"/>
              </a:solidFill>
              <a:latin typeface="Roboto Slab Regular"/>
              <a:ea typeface="Roboto Slab Regular"/>
              <a:cs typeface="Roboto Slab Regular"/>
              <a:sym typeface="Roboto Slab Regular"/>
            </a:endParaRPr>
          </a:p>
          <a:p>
            <a:pPr indent="-317500" lvl="2" marL="1371600" rtl="0" algn="just">
              <a:lnSpc>
                <a:spcPct val="115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Dictionary of adjectives </a:t>
            </a:r>
            <a:endParaRPr>
              <a:solidFill>
                <a:srgbClr val="FFFFFF"/>
              </a:solidFill>
              <a:latin typeface="Roboto Slab Regular"/>
              <a:ea typeface="Roboto Slab Regular"/>
              <a:cs typeface="Roboto Slab Regular"/>
              <a:sym typeface="Roboto Slab Regular"/>
            </a:endParaRPr>
          </a:p>
          <a:p>
            <a:pPr indent="-317500" lvl="2" marL="1371600" rtl="0" algn="just">
              <a:lnSpc>
                <a:spcPct val="115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List of a month and a day</a:t>
            </a:r>
            <a:endParaRPr>
              <a:solidFill>
                <a:srgbClr val="FFFFFF"/>
              </a:solidFill>
              <a:latin typeface="Roboto Slab Regular"/>
              <a:ea typeface="Roboto Slab Regular"/>
              <a:cs typeface="Roboto Slab Regular"/>
              <a:sym typeface="Roboto Slab Regular"/>
            </a:endParaRPr>
          </a:p>
          <a:p>
            <a:pPr indent="-317500" lvl="0" marL="457200" rtl="0" algn="just">
              <a:lnSpc>
                <a:spcPct val="115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Input your variable into the following piece of code: (On the next slide) Feel free to copy and paste! </a:t>
            </a:r>
            <a:endParaRPr>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grpSp>
        <p:nvGrpSpPr>
          <p:cNvPr id="485" name="Google Shape;485;p58"/>
          <p:cNvGrpSpPr/>
          <p:nvPr/>
        </p:nvGrpSpPr>
        <p:grpSpPr>
          <a:xfrm>
            <a:off x="1897698" y="299774"/>
            <a:ext cx="253454" cy="330190"/>
            <a:chOff x="-45998575" y="2702625"/>
            <a:chExt cx="229225" cy="298625"/>
          </a:xfrm>
        </p:grpSpPr>
        <p:sp>
          <p:nvSpPr>
            <p:cNvPr id="486" name="Google Shape;486;p5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5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9"/>
          <p:cNvSpPr txBox="1"/>
          <p:nvPr/>
        </p:nvSpPr>
        <p:spPr>
          <a:xfrm>
            <a:off x="1274350" y="1143850"/>
            <a:ext cx="7139400" cy="30000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"In the month of "</a:t>
            </a:r>
            <a:r>
              <a:rPr lang="es" sz="1900">
                <a:solidFill>
                  <a:srgbClr val="ECEFF1"/>
                </a:solidFill>
                <a:latin typeface="Roboto Mono"/>
                <a:ea typeface="Roboto Mono"/>
                <a:cs typeface="Roboto Mono"/>
                <a:sym typeface="Roboto Mono"/>
              </a:rPr>
              <a:t> + my_dict[</a:t>
            </a:r>
            <a:r>
              <a:rPr lang="es" sz="1900">
                <a:solidFill>
                  <a:srgbClr val="9CCC65"/>
                </a:solidFill>
                <a:latin typeface="Roboto Mono"/>
                <a:ea typeface="Roboto Mono"/>
                <a:cs typeface="Roboto Mono"/>
                <a:sym typeface="Roboto Mono"/>
              </a:rPr>
              <a:t>'month'</a:t>
            </a:r>
            <a:r>
              <a:rPr lang="es" sz="1900">
                <a:solidFill>
                  <a:srgbClr val="ECEFF1"/>
                </a:solidFill>
                <a:latin typeface="Roboto Mono"/>
                <a:ea typeface="Roboto Mono"/>
                <a:cs typeface="Roboto Mono"/>
                <a:sym typeface="Roboto Mono"/>
              </a:rPr>
              <a:t>] +</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9CCC65"/>
                </a:solidFill>
                <a:latin typeface="Roboto Mono"/>
                <a:ea typeface="Roboto Mono"/>
                <a:cs typeface="Roboto Mono"/>
                <a:sym typeface="Roboto Mono"/>
              </a:rPr>
              <a:t>" I met two "</a:t>
            </a:r>
            <a:r>
              <a:rPr lang="es" sz="1900">
                <a:solidFill>
                  <a:srgbClr val="ECEFF1"/>
                </a:solidFill>
                <a:latin typeface="Roboto Mono"/>
                <a:ea typeface="Roboto Mono"/>
                <a:cs typeface="Roboto Mono"/>
                <a:sym typeface="Roboto Mono"/>
              </a:rPr>
              <a:t> + my_list[</a:t>
            </a:r>
            <a:r>
              <a:rPr lang="es" sz="1900">
                <a:solidFill>
                  <a:srgbClr val="FBC02D"/>
                </a:solidFill>
                <a:latin typeface="Roboto Mono"/>
                <a:ea typeface="Roboto Mono"/>
                <a:cs typeface="Roboto Mono"/>
                <a:sym typeface="Roboto Mono"/>
              </a:rPr>
              <a:t>0</a:t>
            </a:r>
            <a:r>
              <a:rPr lang="es" sz="1900">
                <a:solidFill>
                  <a:srgbClr val="ECEFF1"/>
                </a:solidFill>
                <a:latin typeface="Roboto Mono"/>
                <a:ea typeface="Roboto Mono"/>
                <a:cs typeface="Roboto Mono"/>
                <a:sym typeface="Roboto Mono"/>
              </a:rPr>
              <a:t>] +</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9CCC65"/>
                </a:solidFill>
                <a:latin typeface="Roboto Mono"/>
                <a:ea typeface="Roboto Mono"/>
                <a:cs typeface="Roboto Mono"/>
                <a:sym typeface="Roboto Mono"/>
              </a:rPr>
              <a:t>" kids who always "</a:t>
            </a:r>
            <a:r>
              <a:rPr lang="es" sz="1900">
                <a:solidFill>
                  <a:srgbClr val="ECEFF1"/>
                </a:solidFill>
                <a:latin typeface="Roboto Mono"/>
                <a:ea typeface="Roboto Mono"/>
                <a:cs typeface="Roboto Mono"/>
                <a:sym typeface="Roboto Mono"/>
              </a:rPr>
              <a:t> + my_string +</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9CCC65"/>
                </a:solidFill>
                <a:latin typeface="Roboto Mono"/>
                <a:ea typeface="Roboto Mono"/>
                <a:cs typeface="Roboto Mono"/>
                <a:sym typeface="Roboto Mono"/>
              </a:rPr>
              <a:t>" me on the "</a:t>
            </a:r>
            <a:r>
              <a:rPr lang="es" sz="1900">
                <a:solidFill>
                  <a:srgbClr val="ECEFF1"/>
                </a:solidFill>
                <a:latin typeface="Roboto Mono"/>
                <a:ea typeface="Roboto Mono"/>
                <a:cs typeface="Roboto Mono"/>
                <a:sym typeface="Roboto Mono"/>
              </a:rPr>
              <a:t> + my_integer +</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9CCC65"/>
                </a:solidFill>
                <a:latin typeface="Roboto Mono"/>
                <a:ea typeface="Roboto Mono"/>
                <a:cs typeface="Roboto Mono"/>
                <a:sym typeface="Roboto Mono"/>
              </a:rPr>
              <a:t>"th of the month. I did not know why until they showed me their "</a:t>
            </a:r>
            <a:r>
              <a:rPr lang="es" sz="1900">
                <a:solidFill>
                  <a:srgbClr val="ECEFF1"/>
                </a:solidFill>
                <a:latin typeface="Roboto Mono"/>
                <a:ea typeface="Roboto Mono"/>
                <a:cs typeface="Roboto Mono"/>
                <a:sym typeface="Roboto Mono"/>
              </a:rPr>
              <a:t> + my_tuple[</a:t>
            </a:r>
            <a:r>
              <a:rPr lang="es" sz="1900">
                <a:solidFill>
                  <a:srgbClr val="FBC02D"/>
                </a:solidFill>
                <a:latin typeface="Roboto Mono"/>
                <a:ea typeface="Roboto Mono"/>
                <a:cs typeface="Roboto Mono"/>
                <a:sym typeface="Roboto Mono"/>
              </a:rPr>
              <a:t>2</a:t>
            </a:r>
            <a:r>
              <a:rPr lang="es" sz="1900">
                <a:solidFill>
                  <a:srgbClr val="ECEFF1"/>
                </a:solidFill>
                <a:latin typeface="Roboto Mono"/>
                <a:ea typeface="Roboto Mono"/>
                <a:cs typeface="Roboto Mono"/>
                <a:sym typeface="Roboto Mono"/>
              </a:rPr>
              <a:t>] +</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9CCC65"/>
                </a:solidFill>
                <a:latin typeface="Roboto Mono"/>
                <a:ea typeface="Roboto Mono"/>
                <a:cs typeface="Roboto Mono"/>
                <a:sym typeface="Roboto Mono"/>
              </a:rPr>
              <a:t>" and it all made sense!"</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60"/>
          <p:cNvSpPr txBox="1"/>
          <p:nvPr>
            <p:ph type="ctrTitle"/>
          </p:nvPr>
        </p:nvSpPr>
        <p:spPr>
          <a:xfrm>
            <a:off x="1632200" y="2392300"/>
            <a:ext cx="4116600" cy="670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Thank you so much for coming to CS Club!</a:t>
            </a:r>
            <a:endParaRPr/>
          </a:p>
        </p:txBody>
      </p:sp>
      <p:sp>
        <p:nvSpPr>
          <p:cNvPr id="503" name="Google Shape;503;p60"/>
          <p:cNvSpPr txBox="1"/>
          <p:nvPr>
            <p:ph idx="1" type="subTitle"/>
          </p:nvPr>
        </p:nvSpPr>
        <p:spPr>
          <a:xfrm>
            <a:off x="3396125" y="3252304"/>
            <a:ext cx="3480300" cy="145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Click this </a:t>
            </a:r>
            <a:r>
              <a:rPr lang="es" u="sng">
                <a:solidFill>
                  <a:schemeClr val="hlink"/>
                </a:solidFill>
                <a:hlinkClick r:id="rId3"/>
              </a:rPr>
              <a:t>link </a:t>
            </a:r>
            <a:r>
              <a:rPr lang="es"/>
              <a:t>to go the solutions to these so you can access these examples and have the answers!</a:t>
            </a:r>
            <a:endParaRPr/>
          </a:p>
          <a:p>
            <a:pPr indent="0" lvl="0" marL="0" rtl="0" algn="r">
              <a:spcBef>
                <a:spcPts val="0"/>
              </a:spcBef>
              <a:spcAft>
                <a:spcPts val="0"/>
              </a:spcAft>
              <a:buNone/>
            </a:pPr>
            <a:r>
              <a:rPr lang="es" u="sng">
                <a:solidFill>
                  <a:schemeClr val="hlink"/>
                </a:solidFill>
                <a:hlinkClick r:id="rId4"/>
              </a:rPr>
              <a:t>asareen@raleighcharterhs.org</a:t>
            </a:r>
            <a:endParaRPr/>
          </a:p>
          <a:p>
            <a:pPr indent="0" lvl="0" marL="0" rtl="0" algn="r">
              <a:spcBef>
                <a:spcPts val="0"/>
              </a:spcBef>
              <a:spcAft>
                <a:spcPts val="0"/>
              </a:spcAft>
              <a:buNone/>
            </a:pPr>
            <a:r>
              <a:rPr lang="es" u="sng">
                <a:solidFill>
                  <a:schemeClr val="hlink"/>
                </a:solidFill>
                <a:hlinkClick r:id="rId5"/>
              </a:rPr>
              <a:t>fcutiuba@raleighcharterhs.org</a:t>
            </a:r>
            <a:endParaRPr/>
          </a:p>
          <a:p>
            <a:pPr indent="0" lvl="0" marL="0" rtl="0" algn="r">
              <a:spcBef>
                <a:spcPts val="0"/>
              </a:spcBef>
              <a:spcAft>
                <a:spcPts val="0"/>
              </a:spcAft>
              <a:buNone/>
            </a:pPr>
            <a:r>
              <a:rPr lang="es" u="sng">
                <a:solidFill>
                  <a:schemeClr val="hlink"/>
                </a:solidFill>
                <a:hlinkClick r:id="rId6"/>
              </a:rPr>
              <a:t>kpiryani@raleighcharterhs.org</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0"/>
          <p:cNvSpPr txBox="1"/>
          <p:nvPr>
            <p:ph type="title"/>
          </p:nvPr>
        </p:nvSpPr>
        <p:spPr>
          <a:xfrm>
            <a:off x="1102325" y="2572475"/>
            <a:ext cx="4881900" cy="38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800">
                <a:solidFill>
                  <a:srgbClr val="FFFFFF"/>
                </a:solidFill>
              </a:rPr>
              <a:t>一</a:t>
            </a:r>
            <a:r>
              <a:rPr lang="es" sz="1800"/>
              <a:t>Mr. Montague</a:t>
            </a:r>
            <a:endParaRPr sz="1800">
              <a:solidFill>
                <a:srgbClr val="FFFFFF"/>
              </a:solidFill>
            </a:endParaRPr>
          </a:p>
        </p:txBody>
      </p:sp>
      <p:sp>
        <p:nvSpPr>
          <p:cNvPr id="416" name="Google Shape;416;p50"/>
          <p:cNvSpPr txBox="1"/>
          <p:nvPr>
            <p:ph idx="1" type="subTitle"/>
          </p:nvPr>
        </p:nvSpPr>
        <p:spPr>
          <a:xfrm>
            <a:off x="3159775" y="1773225"/>
            <a:ext cx="4881900" cy="9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2200"/>
              <a:t>“Shake the Tree”</a:t>
            </a:r>
            <a:endParaRPr sz="22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51"/>
          <p:cNvSpPr txBox="1"/>
          <p:nvPr>
            <p:ph idx="1" type="subTitle"/>
          </p:nvPr>
        </p:nvSpPr>
        <p:spPr>
          <a:xfrm flipH="1">
            <a:off x="4030350" y="2242750"/>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Data Types Practice</a:t>
            </a:r>
            <a:endParaRPr>
              <a:latin typeface="Squada One"/>
              <a:ea typeface="Squada One"/>
              <a:cs typeface="Squada One"/>
              <a:sym typeface="Squada One"/>
            </a:endParaRPr>
          </a:p>
        </p:txBody>
      </p:sp>
      <p:sp>
        <p:nvSpPr>
          <p:cNvPr id="422" name="Google Shape;422;p51"/>
          <p:cNvSpPr txBox="1"/>
          <p:nvPr>
            <p:ph idx="4" type="subTitle"/>
          </p:nvPr>
        </p:nvSpPr>
        <p:spPr>
          <a:xfrm>
            <a:off x="4028825" y="2619050"/>
            <a:ext cx="2203200" cy="2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t>Only one thing today, we are going to make sure everyone really understand Data Types and know how to properly use them!</a:t>
            </a:r>
            <a:endParaRPr sz="1000"/>
          </a:p>
        </p:txBody>
      </p:sp>
      <p:sp>
        <p:nvSpPr>
          <p:cNvPr id="423" name="Google Shape;423;p51"/>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TABLE OF CONTENTS</a:t>
            </a:r>
            <a:endParaRPr/>
          </a:p>
        </p:txBody>
      </p:sp>
      <p:sp>
        <p:nvSpPr>
          <p:cNvPr id="424" name="Google Shape;424;p51"/>
          <p:cNvSpPr txBox="1"/>
          <p:nvPr>
            <p:ph idx="9" type="title"/>
          </p:nvPr>
        </p:nvSpPr>
        <p:spPr>
          <a:xfrm>
            <a:off x="2712575" y="2344512"/>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52"/>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r">
              <a:spcBef>
                <a:spcPts val="0"/>
              </a:spcBef>
              <a:spcAft>
                <a:spcPts val="0"/>
              </a:spcAft>
              <a:buNone/>
            </a:pPr>
            <a:r>
              <a:rPr lang="es"/>
              <a:t>Data Types Practice</a:t>
            </a:r>
            <a:endParaRPr>
              <a:solidFill>
                <a:srgbClr val="FFFFFF"/>
              </a:solidFill>
            </a:endParaRPr>
          </a:p>
        </p:txBody>
      </p:sp>
      <p:sp>
        <p:nvSpPr>
          <p:cNvPr id="430" name="Google Shape;430;p52"/>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431" name="Google Shape;431;p52"/>
          <p:cNvSpPr txBox="1"/>
          <p:nvPr>
            <p:ph idx="1" type="subTitle"/>
          </p:nvPr>
        </p:nvSpPr>
        <p:spPr>
          <a:xfrm>
            <a:off x="4596231" y="2827388"/>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Knowing these Data Types will be critical in realizing what we need for each aspect for our future Python programs</a:t>
            </a:r>
            <a:endParaRPr/>
          </a:p>
          <a:p>
            <a:pPr indent="0" lvl="0" marL="0" rtl="0" algn="r">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3"/>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NoneType Data Object</a:t>
            </a:r>
            <a:endParaRPr sz="1800">
              <a:solidFill>
                <a:srgbClr val="FFFFFF"/>
              </a:solidFill>
              <a:latin typeface="Squada One"/>
              <a:ea typeface="Squada One"/>
              <a:cs typeface="Squada One"/>
              <a:sym typeface="Squada One"/>
            </a:endParaRPr>
          </a:p>
        </p:txBody>
      </p:sp>
      <p:sp>
        <p:nvSpPr>
          <p:cNvPr id="437" name="Google Shape;437;p53"/>
          <p:cNvSpPr txBox="1"/>
          <p:nvPr/>
        </p:nvSpPr>
        <p:spPr>
          <a:xfrm>
            <a:off x="186600" y="787225"/>
            <a:ext cx="8289300" cy="4278600"/>
          </a:xfrm>
          <a:prstGeom prst="rect">
            <a:avLst/>
          </a:prstGeom>
          <a:noFill/>
          <a:ln>
            <a:noFill/>
          </a:ln>
        </p:spPr>
        <p:txBody>
          <a:bodyPr anchorCtr="0" anchor="t" bIns="91425" lIns="91425" spcFirstLastPara="1" rIns="91425" wrap="square" tIns="91425">
            <a:noAutofit/>
          </a:bodyPr>
          <a:lstStyle/>
          <a:p>
            <a:pPr indent="-304800" lvl="0" marL="457200" rtl="0" algn="just">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When we went over Data Types in the last presentation, there is  one super important Data Type in Python we did not go over, the </a:t>
            </a:r>
            <a:r>
              <a:rPr b="1" lang="es" sz="1200" u="sng">
                <a:solidFill>
                  <a:schemeClr val="hlink"/>
                </a:solidFill>
                <a:latin typeface="Roboto Slab"/>
                <a:ea typeface="Roboto Slab"/>
                <a:cs typeface="Roboto Slab"/>
                <a:sym typeface="Roboto Slab"/>
                <a:hlinkClick r:id="rId3"/>
              </a:rPr>
              <a:t>None</a:t>
            </a:r>
            <a:r>
              <a:rPr lang="es" sz="1200" u="sng">
                <a:solidFill>
                  <a:schemeClr val="hlink"/>
                </a:solidFill>
                <a:latin typeface="Roboto Slab Regular"/>
                <a:ea typeface="Roboto Slab Regular"/>
                <a:cs typeface="Roboto Slab Regular"/>
                <a:sym typeface="Roboto Slab Regular"/>
                <a:hlinkClick r:id="rId4"/>
              </a:rPr>
              <a:t> </a:t>
            </a:r>
            <a:r>
              <a:rPr lang="es" sz="1200">
                <a:solidFill>
                  <a:srgbClr val="FFFFFF"/>
                </a:solidFill>
                <a:latin typeface="Roboto Slab Regular"/>
                <a:ea typeface="Roboto Slab Regular"/>
                <a:cs typeface="Roboto Slab Regular"/>
                <a:sym typeface="Roboto Slab Regular"/>
              </a:rPr>
              <a:t>keyword </a:t>
            </a:r>
            <a:endParaRPr sz="1200">
              <a:solidFill>
                <a:srgbClr val="FFFFFF"/>
              </a:solidFill>
              <a:latin typeface="Roboto Slab Regular"/>
              <a:ea typeface="Roboto Slab Regular"/>
              <a:cs typeface="Roboto Slab Regular"/>
              <a:sym typeface="Roboto Slab Regular"/>
            </a:endParaRPr>
          </a:p>
          <a:p>
            <a:pPr indent="-304800" lvl="1" marL="914400" rtl="0" algn="just">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Now, this isn’t exactly a new data type, but just like we have our Booleans (remember the values of Booleans? True and False!), None is a value we can assign to a variable</a:t>
            </a:r>
            <a:endParaRPr sz="1200">
              <a:solidFill>
                <a:srgbClr val="FFFFFF"/>
              </a:solidFill>
              <a:latin typeface="Roboto Slab Regular"/>
              <a:ea typeface="Roboto Slab Regular"/>
              <a:cs typeface="Roboto Slab Regular"/>
              <a:sym typeface="Roboto Slab Regular"/>
            </a:endParaRPr>
          </a:p>
          <a:p>
            <a:pPr indent="-304800" lvl="1" marL="914400" rtl="0" algn="just">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If you have worked with other previous </a:t>
            </a:r>
            <a:r>
              <a:rPr lang="es" sz="1200">
                <a:solidFill>
                  <a:srgbClr val="FFFFFF"/>
                </a:solidFill>
                <a:latin typeface="Roboto Slab Regular"/>
                <a:ea typeface="Roboto Slab Regular"/>
                <a:cs typeface="Roboto Slab Regular"/>
                <a:sym typeface="Roboto Slab Regular"/>
              </a:rPr>
              <a:t>languages</a:t>
            </a:r>
            <a:r>
              <a:rPr lang="es" sz="1200">
                <a:solidFill>
                  <a:srgbClr val="FFFFFF"/>
                </a:solidFill>
                <a:latin typeface="Roboto Slab Regular"/>
                <a:ea typeface="Roboto Slab Regular"/>
                <a:cs typeface="Roboto Slab Regular"/>
                <a:sym typeface="Roboto Slab Regular"/>
              </a:rPr>
              <a:t> (or even if you haven’t), you may be </a:t>
            </a:r>
            <a:r>
              <a:rPr lang="es" sz="1200">
                <a:solidFill>
                  <a:srgbClr val="FFFFFF"/>
                </a:solidFill>
                <a:latin typeface="Roboto Slab Regular"/>
                <a:ea typeface="Roboto Slab Regular"/>
                <a:cs typeface="Roboto Slab Regular"/>
                <a:sym typeface="Roboto Slab Regular"/>
              </a:rPr>
              <a:t>familiar</a:t>
            </a:r>
            <a:r>
              <a:rPr lang="es" sz="1200">
                <a:solidFill>
                  <a:srgbClr val="FFFFFF"/>
                </a:solidFill>
                <a:latin typeface="Roboto Slab Regular"/>
                <a:ea typeface="Roboto Slab Regular"/>
                <a:cs typeface="Roboto Slab Regular"/>
                <a:sym typeface="Roboto Slab Regular"/>
              </a:rPr>
              <a:t> with the word </a:t>
            </a:r>
            <a:r>
              <a:rPr b="1" lang="es" sz="1200" u="sng">
                <a:solidFill>
                  <a:schemeClr val="hlink"/>
                </a:solidFill>
                <a:latin typeface="Roboto Slab"/>
                <a:ea typeface="Roboto Slab"/>
                <a:cs typeface="Roboto Slab"/>
                <a:sym typeface="Roboto Slab"/>
                <a:hlinkClick r:id="rId5"/>
              </a:rPr>
              <a:t>null</a:t>
            </a:r>
            <a:r>
              <a:rPr b="1" lang="es" sz="1200">
                <a:solidFill>
                  <a:srgbClr val="FFFFFF"/>
                </a:solidFill>
                <a:latin typeface="Roboto Slab"/>
                <a:ea typeface="Roboto Slab"/>
                <a:cs typeface="Roboto Slab"/>
                <a:sym typeface="Roboto Slab"/>
              </a:rPr>
              <a:t>.  </a:t>
            </a:r>
            <a:r>
              <a:rPr lang="es" sz="1200">
                <a:solidFill>
                  <a:srgbClr val="FFFFFF"/>
                </a:solidFill>
                <a:latin typeface="Roboto Slab Regular"/>
                <a:ea typeface="Roboto Slab Regular"/>
                <a:cs typeface="Roboto Slab Regular"/>
                <a:sym typeface="Roboto Slab Regular"/>
              </a:rPr>
              <a:t>Python does not have a null type like other programming languages, but the None keyword essentially does the same thing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115000"/>
              </a:lnSpc>
              <a:spcBef>
                <a:spcPts val="160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It is important to mention that you must </a:t>
            </a:r>
            <a:r>
              <a:rPr lang="es" sz="1200">
                <a:solidFill>
                  <a:srgbClr val="FFFFFF"/>
                </a:solidFill>
                <a:latin typeface="Roboto Slab Regular"/>
                <a:ea typeface="Roboto Slab Regular"/>
                <a:cs typeface="Roboto Slab Regular"/>
                <a:sym typeface="Roboto Slab Regular"/>
              </a:rPr>
              <a:t>capitalize</a:t>
            </a:r>
            <a:r>
              <a:rPr lang="es" sz="1200">
                <a:solidFill>
                  <a:srgbClr val="FFFFFF"/>
                </a:solidFill>
                <a:latin typeface="Roboto Slab Regular"/>
                <a:ea typeface="Roboto Slab Regular"/>
                <a:cs typeface="Roboto Slab Regular"/>
                <a:sym typeface="Roboto Slab Regular"/>
              </a:rPr>
              <a:t> None in order for this to work, just like you must capitalize True and False for Boolean values</a:t>
            </a:r>
            <a:endParaRPr sz="1200">
              <a:solidFill>
                <a:srgbClr val="FFFFFF"/>
              </a:solidFill>
              <a:latin typeface="Roboto Slab Regular"/>
              <a:ea typeface="Roboto Slab Regular"/>
              <a:cs typeface="Roboto Slab Regular"/>
              <a:sym typeface="Roboto Slab Regular"/>
            </a:endParaRPr>
          </a:p>
          <a:p>
            <a:pPr indent="-304800" lvl="0" marL="457200" rtl="0" algn="just">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None is automatically “</a:t>
            </a:r>
            <a:r>
              <a:rPr lang="es" sz="1200" u="sng">
                <a:solidFill>
                  <a:schemeClr val="hlink"/>
                </a:solidFill>
                <a:latin typeface="Roboto Slab Regular"/>
                <a:ea typeface="Roboto Slab Regular"/>
                <a:cs typeface="Roboto Slab Regular"/>
                <a:sym typeface="Roboto Slab Regular"/>
                <a:hlinkClick r:id="rId6"/>
              </a:rPr>
              <a:t>falsy</a:t>
            </a:r>
            <a:r>
              <a:rPr lang="es" sz="1200">
                <a:solidFill>
                  <a:srgbClr val="FFFFFF"/>
                </a:solidFill>
                <a:latin typeface="Roboto Slab Regular"/>
                <a:ea typeface="Roboto Slab Regular"/>
                <a:cs typeface="Roboto Slab Regular"/>
                <a:sym typeface="Roboto Slab Regular"/>
              </a:rPr>
              <a:t>”, meaning it is already tied with the “False” Boolean. We can use None if we want to check if some variable in our code ever has no value (</a:t>
            </a:r>
            <a:r>
              <a:rPr b="1" lang="es" sz="1200">
                <a:solidFill>
                  <a:srgbClr val="FFFFFF"/>
                </a:solidFill>
                <a:latin typeface="Roboto Slab"/>
                <a:ea typeface="Roboto Slab"/>
                <a:cs typeface="Roboto Slab"/>
                <a:sym typeface="Roboto Slab"/>
              </a:rPr>
              <a:t>IMPORTANT: </a:t>
            </a:r>
            <a:r>
              <a:rPr lang="es" sz="1200">
                <a:solidFill>
                  <a:srgbClr val="FFFFFF"/>
                </a:solidFill>
                <a:latin typeface="Roboto Slab Regular"/>
                <a:ea typeface="Roboto Slab Regular"/>
                <a:cs typeface="Roboto Slab Regular"/>
                <a:sym typeface="Roboto Slab Regular"/>
              </a:rPr>
              <a:t>None || null != 0) </a:t>
            </a:r>
            <a:endParaRPr>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438" name="Google Shape;438;p53"/>
          <p:cNvSpPr txBox="1"/>
          <p:nvPr/>
        </p:nvSpPr>
        <p:spPr>
          <a:xfrm>
            <a:off x="2497800" y="2414050"/>
            <a:ext cx="3666900" cy="17139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week = </a:t>
            </a:r>
            <a:r>
              <a:rPr lang="es" sz="1900">
                <a:solidFill>
                  <a:srgbClr val="9CCC65"/>
                </a:solidFill>
                <a:latin typeface="Roboto Mono"/>
                <a:ea typeface="Roboto Mono"/>
                <a:cs typeface="Roboto Mono"/>
                <a:sym typeface="Roboto Mono"/>
              </a:rPr>
              <a:t>"October 12"</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fall_break = </a:t>
            </a:r>
            <a:r>
              <a:rPr lang="es" sz="1900">
                <a:solidFill>
                  <a:srgbClr val="4DD0E1"/>
                </a:solidFill>
                <a:latin typeface="Roboto Mono"/>
                <a:ea typeface="Roboto Mono"/>
                <a:cs typeface="Roboto Mono"/>
                <a:sym typeface="Roboto Mono"/>
              </a:rPr>
              <a:t>True</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homework = </a:t>
            </a:r>
            <a:r>
              <a:rPr lang="es" sz="1900">
                <a:solidFill>
                  <a:srgbClr val="4DD0E1"/>
                </a:solidFill>
                <a:latin typeface="Roboto Mono"/>
                <a:ea typeface="Roboto Mono"/>
                <a:cs typeface="Roboto Mono"/>
                <a:sym typeface="Roboto Mono"/>
              </a:rPr>
              <a:t>None</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(homework) </a:t>
            </a:r>
            <a:r>
              <a:rPr lang="es" sz="1900">
                <a:solidFill>
                  <a:srgbClr val="F06292"/>
                </a:solidFill>
                <a:latin typeface="Roboto Mono"/>
                <a:ea typeface="Roboto Mono"/>
                <a:cs typeface="Roboto Mono"/>
                <a:sym typeface="Roboto Mono"/>
              </a:rPr>
              <a:t>#None</a:t>
            </a:r>
            <a:endParaRPr sz="1900">
              <a:solidFill>
                <a:srgbClr val="F06292"/>
              </a:solidFill>
              <a:latin typeface="Roboto Mono"/>
              <a:ea typeface="Roboto Mono"/>
              <a:cs typeface="Roboto Mono"/>
              <a:sym typeface="Roboto Mono"/>
            </a:endParaRPr>
          </a:p>
        </p:txBody>
      </p:sp>
      <p:grpSp>
        <p:nvGrpSpPr>
          <p:cNvPr id="439" name="Google Shape;439;p53"/>
          <p:cNvGrpSpPr/>
          <p:nvPr/>
        </p:nvGrpSpPr>
        <p:grpSpPr>
          <a:xfrm>
            <a:off x="2206864" y="289279"/>
            <a:ext cx="351155" cy="351183"/>
            <a:chOff x="-63252250" y="1930850"/>
            <a:chExt cx="319000" cy="319025"/>
          </a:xfrm>
        </p:grpSpPr>
        <p:sp>
          <p:nvSpPr>
            <p:cNvPr id="440" name="Google Shape;440;p53"/>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3"/>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54"/>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String Practice </a:t>
            </a:r>
            <a:endParaRPr sz="1800">
              <a:solidFill>
                <a:srgbClr val="FFFFFF"/>
              </a:solidFill>
              <a:latin typeface="Squada One"/>
              <a:ea typeface="Squada One"/>
              <a:cs typeface="Squada One"/>
              <a:sym typeface="Squada One"/>
            </a:endParaRPr>
          </a:p>
        </p:txBody>
      </p:sp>
      <p:sp>
        <p:nvSpPr>
          <p:cNvPr id="447" name="Google Shape;447;p54"/>
          <p:cNvSpPr txBox="1"/>
          <p:nvPr/>
        </p:nvSpPr>
        <p:spPr>
          <a:xfrm>
            <a:off x="186600" y="787225"/>
            <a:ext cx="4211700" cy="4278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As we mentioned, strings are so useful in programming languages and we will use them all the time</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We introduced you to string splicing last presentation but didn’t really go over it, so now it is time to practice!</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a:buChar char="●"/>
            </a:pPr>
            <a:r>
              <a:rPr b="1" lang="es" sz="1200" u="sng">
                <a:solidFill>
                  <a:srgbClr val="FFFFFF"/>
                </a:solidFill>
                <a:latin typeface="Roboto Slab"/>
                <a:ea typeface="Roboto Slab"/>
                <a:cs typeface="Roboto Slab"/>
                <a:sym typeface="Roboto Slab"/>
              </a:rPr>
              <a:t>Your Task:</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You are </a:t>
            </a:r>
            <a:r>
              <a:rPr lang="es" sz="1200">
                <a:solidFill>
                  <a:srgbClr val="FFFFFF"/>
                </a:solidFill>
                <a:latin typeface="Roboto Slab Regular"/>
                <a:ea typeface="Roboto Slab Regular"/>
                <a:cs typeface="Roboto Slab Regular"/>
                <a:sym typeface="Roboto Slab Regular"/>
              </a:rPr>
              <a:t>going</a:t>
            </a:r>
            <a:r>
              <a:rPr lang="es" sz="1200">
                <a:solidFill>
                  <a:srgbClr val="FFFFFF"/>
                </a:solidFill>
                <a:latin typeface="Roboto Slab Regular"/>
                <a:ea typeface="Roboto Slab Regular"/>
                <a:cs typeface="Roboto Slab Regular"/>
                <a:sym typeface="Roboto Slab Regular"/>
              </a:rPr>
              <a:t> to use string </a:t>
            </a:r>
            <a:r>
              <a:rPr lang="es" sz="1200">
                <a:solidFill>
                  <a:srgbClr val="FFFFFF"/>
                </a:solidFill>
                <a:latin typeface="Roboto Slab Regular"/>
                <a:ea typeface="Roboto Slab Regular"/>
                <a:cs typeface="Roboto Slab Regular"/>
                <a:sym typeface="Roboto Slab Regular"/>
              </a:rPr>
              <a:t>slicing</a:t>
            </a:r>
            <a:r>
              <a:rPr lang="es" sz="1200">
                <a:solidFill>
                  <a:srgbClr val="FFFFFF"/>
                </a:solidFill>
                <a:latin typeface="Roboto Slab Regular"/>
                <a:ea typeface="Roboto Slab Regular"/>
                <a:cs typeface="Roboto Slab Regular"/>
                <a:sym typeface="Roboto Slab Regular"/>
              </a:rPr>
              <a:t> to take the following words out of the following longer words:</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Take out </a:t>
            </a:r>
            <a:r>
              <a:rPr b="1" lang="es" sz="1200">
                <a:solidFill>
                  <a:srgbClr val="FFFFFF"/>
                </a:solidFill>
                <a:latin typeface="Roboto Slab"/>
                <a:ea typeface="Roboto Slab"/>
                <a:cs typeface="Roboto Slab"/>
                <a:sym typeface="Roboto Slab"/>
              </a:rPr>
              <a:t>‘star’ </a:t>
            </a:r>
            <a:r>
              <a:rPr lang="es" sz="1200">
                <a:solidFill>
                  <a:srgbClr val="FFFFFF"/>
                </a:solidFill>
                <a:latin typeface="Roboto Slab Regular"/>
                <a:ea typeface="Roboto Slab Regular"/>
                <a:cs typeface="Roboto Slab Regular"/>
                <a:sym typeface="Roboto Slab Regular"/>
              </a:rPr>
              <a:t>out of </a:t>
            </a:r>
            <a:r>
              <a:rPr b="1" lang="es" sz="1200">
                <a:solidFill>
                  <a:srgbClr val="FFFFFF"/>
                </a:solidFill>
                <a:latin typeface="Roboto Slab"/>
                <a:ea typeface="Roboto Slab"/>
                <a:cs typeface="Roboto Slab"/>
                <a:sym typeface="Roboto Slab"/>
              </a:rPr>
              <a:t>‘startle</a:t>
            </a:r>
            <a:r>
              <a:rPr lang="es" sz="1200">
                <a:solidFill>
                  <a:srgbClr val="FFFFFF"/>
                </a:solidFill>
                <a:latin typeface="Roboto Slab Regular"/>
                <a:ea typeface="Roboto Slab Regular"/>
                <a:cs typeface="Roboto Slab Regular"/>
                <a:sym typeface="Roboto Slab Regular"/>
              </a:rPr>
              <a:t>’</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Take out </a:t>
            </a:r>
            <a:r>
              <a:rPr b="1" lang="es" sz="1200">
                <a:solidFill>
                  <a:srgbClr val="FFFFFF"/>
                </a:solidFill>
                <a:latin typeface="Roboto Slab"/>
                <a:ea typeface="Roboto Slab"/>
                <a:cs typeface="Roboto Slab"/>
                <a:sym typeface="Roboto Slab"/>
              </a:rPr>
              <a:t>‘trump’ </a:t>
            </a:r>
            <a:r>
              <a:rPr lang="es" sz="1200">
                <a:solidFill>
                  <a:srgbClr val="FFFFFF"/>
                </a:solidFill>
                <a:latin typeface="Roboto Slab Regular"/>
                <a:ea typeface="Roboto Slab Regular"/>
                <a:cs typeface="Roboto Slab Regular"/>
                <a:sym typeface="Roboto Slab Regular"/>
              </a:rPr>
              <a:t>out of </a:t>
            </a:r>
            <a:r>
              <a:rPr b="1" lang="es" sz="1200">
                <a:solidFill>
                  <a:srgbClr val="FFFFFF"/>
                </a:solidFill>
                <a:latin typeface="Roboto Slab"/>
                <a:ea typeface="Roboto Slab"/>
                <a:cs typeface="Roboto Slab"/>
                <a:sym typeface="Roboto Slab"/>
              </a:rPr>
              <a:t>‘trumped’</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Take </a:t>
            </a:r>
            <a:r>
              <a:rPr b="1" lang="es" sz="1200">
                <a:solidFill>
                  <a:srgbClr val="FFFFFF"/>
                </a:solidFill>
                <a:latin typeface="Roboto Slab"/>
                <a:ea typeface="Roboto Slab"/>
                <a:cs typeface="Roboto Slab"/>
                <a:sym typeface="Roboto Slab"/>
              </a:rPr>
              <a:t>‘ace</a:t>
            </a:r>
            <a:r>
              <a:rPr lang="es" sz="1200">
                <a:solidFill>
                  <a:srgbClr val="FFFFFF"/>
                </a:solidFill>
                <a:latin typeface="Roboto Slab Regular"/>
                <a:ea typeface="Roboto Slab Regular"/>
                <a:cs typeface="Roboto Slab Regular"/>
                <a:sym typeface="Roboto Slab Regular"/>
              </a:rPr>
              <a:t>’ out of ‘</a:t>
            </a:r>
            <a:r>
              <a:rPr lang="es" sz="1200">
                <a:solidFill>
                  <a:srgbClr val="FFFFFF"/>
                </a:solidFill>
                <a:latin typeface="Roboto Slab Regular"/>
                <a:ea typeface="Roboto Slab Regular"/>
                <a:cs typeface="Roboto Slab Regular"/>
                <a:sym typeface="Roboto Slab Regular"/>
              </a:rPr>
              <a:t>bracelet</a:t>
            </a:r>
            <a:r>
              <a:rPr lang="es" sz="1200">
                <a:solidFill>
                  <a:srgbClr val="FFFFFF"/>
                </a:solidFill>
                <a:latin typeface="Roboto Slab Regular"/>
                <a:ea typeface="Roboto Slab Regular"/>
                <a:cs typeface="Roboto Slab Regular"/>
                <a:sym typeface="Roboto Slab Regular"/>
              </a:rPr>
              <a:t>’</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Take out </a:t>
            </a:r>
            <a:r>
              <a:rPr b="1" lang="es" sz="1200">
                <a:solidFill>
                  <a:srgbClr val="FFFFFF"/>
                </a:solidFill>
                <a:latin typeface="Roboto Slab"/>
                <a:ea typeface="Roboto Slab"/>
                <a:cs typeface="Roboto Slab"/>
                <a:sym typeface="Roboto Slab"/>
              </a:rPr>
              <a:t>‘one’ </a:t>
            </a:r>
            <a:r>
              <a:rPr lang="es" sz="1200">
                <a:solidFill>
                  <a:srgbClr val="FFFFFF"/>
                </a:solidFill>
                <a:latin typeface="Roboto Slab Regular"/>
                <a:ea typeface="Roboto Slab Regular"/>
                <a:cs typeface="Roboto Slab Regular"/>
                <a:sym typeface="Roboto Slab Regular"/>
              </a:rPr>
              <a:t>from </a:t>
            </a:r>
            <a:r>
              <a:rPr b="1" lang="es" sz="1200">
                <a:solidFill>
                  <a:srgbClr val="FFFFFF"/>
                </a:solidFill>
                <a:latin typeface="Roboto Slab"/>
                <a:ea typeface="Roboto Slab"/>
                <a:cs typeface="Roboto Slab"/>
                <a:sym typeface="Roboto Slab"/>
              </a:rPr>
              <a:t>‘money’</a:t>
            </a:r>
            <a:endParaRPr b="1" sz="1200">
              <a:solidFill>
                <a:srgbClr val="FFFFFF"/>
              </a:solidFill>
              <a:latin typeface="Roboto Slab"/>
              <a:ea typeface="Roboto Slab"/>
              <a:cs typeface="Roboto Slab"/>
              <a:sym typeface="Roboto Slab"/>
            </a:endParaRPr>
          </a:p>
          <a:p>
            <a:pPr indent="-304800" lvl="1" marL="914400" rtl="0" algn="l">
              <a:lnSpc>
                <a:spcPct val="115000"/>
              </a:lnSpc>
              <a:spcBef>
                <a:spcPts val="0"/>
              </a:spcBef>
              <a:spcAft>
                <a:spcPts val="0"/>
              </a:spcAft>
              <a:buClr>
                <a:srgbClr val="FFFFFF"/>
              </a:buClr>
              <a:buSzPts val="1200"/>
              <a:buFont typeface="Roboto Slab Regular"/>
              <a:buChar char="○"/>
            </a:pPr>
            <a:r>
              <a:rPr b="1" lang="es" sz="1200">
                <a:solidFill>
                  <a:srgbClr val="FFFFFF"/>
                </a:solidFill>
                <a:latin typeface="Roboto Slab"/>
                <a:ea typeface="Roboto Slab"/>
                <a:cs typeface="Roboto Slab"/>
                <a:sym typeface="Roboto Slab"/>
              </a:rPr>
              <a:t>Challenges</a:t>
            </a:r>
            <a:r>
              <a:rPr lang="es" sz="1200">
                <a:solidFill>
                  <a:srgbClr val="FFFFFF"/>
                </a:solidFill>
                <a:latin typeface="Roboto Slab Regular"/>
                <a:ea typeface="Roboto Slab Regular"/>
                <a:cs typeface="Roboto Slab Regular"/>
                <a:sym typeface="Roboto Slab Regular"/>
              </a:rPr>
              <a:t>:</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Take out </a:t>
            </a:r>
            <a:r>
              <a:rPr b="1" lang="es" sz="1200">
                <a:solidFill>
                  <a:srgbClr val="FFFFFF"/>
                </a:solidFill>
                <a:latin typeface="Roboto Slab"/>
                <a:ea typeface="Roboto Slab"/>
                <a:cs typeface="Roboto Slab"/>
                <a:sym typeface="Roboto Slab"/>
              </a:rPr>
              <a:t>‘inch’ </a:t>
            </a:r>
            <a:r>
              <a:rPr lang="es" sz="1200">
                <a:solidFill>
                  <a:srgbClr val="FFFFFF"/>
                </a:solidFill>
                <a:latin typeface="Roboto Slab Regular"/>
                <a:ea typeface="Roboto Slab Regular"/>
                <a:cs typeface="Roboto Slab Regular"/>
                <a:sym typeface="Roboto Slab Regular"/>
              </a:rPr>
              <a:t>from </a:t>
            </a:r>
            <a:r>
              <a:rPr b="1" lang="es" sz="1200">
                <a:solidFill>
                  <a:srgbClr val="FFFFFF"/>
                </a:solidFill>
                <a:latin typeface="Roboto Slab"/>
                <a:ea typeface="Roboto Slab"/>
                <a:cs typeface="Roboto Slab"/>
                <a:sym typeface="Roboto Slab"/>
              </a:rPr>
              <a:t>‘China’</a:t>
            </a:r>
            <a:endParaRPr b="1" sz="1200">
              <a:solidFill>
                <a:srgbClr val="FFFFFF"/>
              </a:solidFill>
              <a:latin typeface="Roboto Slab"/>
              <a:ea typeface="Roboto Slab"/>
              <a:cs typeface="Roboto Slab"/>
              <a:sym typeface="Roboto Slab"/>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Rearrange </a:t>
            </a:r>
            <a:r>
              <a:rPr b="1" lang="es" sz="1200">
                <a:solidFill>
                  <a:srgbClr val="FFFFFF"/>
                </a:solidFill>
                <a:latin typeface="Roboto Slab"/>
                <a:ea typeface="Roboto Slab"/>
                <a:cs typeface="Roboto Slab"/>
                <a:sym typeface="Roboto Slab"/>
              </a:rPr>
              <a:t>‘WORDS’ </a:t>
            </a:r>
            <a:r>
              <a:rPr lang="es" sz="1200">
                <a:solidFill>
                  <a:srgbClr val="FFFFFF"/>
                </a:solidFill>
                <a:latin typeface="Roboto Slab Regular"/>
                <a:ea typeface="Roboto Slab Regular"/>
                <a:cs typeface="Roboto Slab Regular"/>
                <a:sym typeface="Roboto Slab Regular"/>
              </a:rPr>
              <a:t>to </a:t>
            </a:r>
            <a:r>
              <a:rPr b="1" lang="es" sz="1200">
                <a:solidFill>
                  <a:srgbClr val="FFFFFF"/>
                </a:solidFill>
                <a:latin typeface="Roboto Slab"/>
                <a:ea typeface="Roboto Slab"/>
                <a:cs typeface="Roboto Slab"/>
                <a:sym typeface="Roboto Slab"/>
              </a:rPr>
              <a:t>‘SWORD’</a:t>
            </a:r>
            <a:endParaRPr b="1" sz="1200">
              <a:solidFill>
                <a:srgbClr val="FFFFFF"/>
              </a:solidFill>
              <a:latin typeface="Roboto Slab"/>
              <a:ea typeface="Roboto Slab"/>
              <a:cs typeface="Roboto Slab"/>
              <a:sym typeface="Roboto Slab"/>
            </a:endParaRPr>
          </a:p>
          <a:p>
            <a:pPr indent="-304800" lvl="0" marL="4572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TIP: </a:t>
            </a:r>
            <a:r>
              <a:rPr lang="es" sz="1200">
                <a:solidFill>
                  <a:srgbClr val="FFFFFF"/>
                </a:solidFill>
                <a:latin typeface="Roboto Slab Regular"/>
                <a:ea typeface="Roboto Slab Regular"/>
                <a:cs typeface="Roboto Slab Regular"/>
                <a:sym typeface="Roboto Slab Regular"/>
              </a:rPr>
              <a:t>For these, instead of doing every individual letter you can use [#:#] to take out </a:t>
            </a:r>
            <a:r>
              <a:rPr lang="es" sz="1200" u="sng">
                <a:solidFill>
                  <a:schemeClr val="hlink"/>
                </a:solidFill>
                <a:latin typeface="Roboto Slab Regular"/>
                <a:ea typeface="Roboto Slab Regular"/>
                <a:cs typeface="Roboto Slab Regular"/>
                <a:sym typeface="Roboto Slab Regular"/>
                <a:hlinkClick r:id="rId3"/>
              </a:rPr>
              <a:t>chunks </a:t>
            </a:r>
            <a:r>
              <a:rPr lang="es" sz="1200">
                <a:solidFill>
                  <a:srgbClr val="FFFFFF"/>
                </a:solidFill>
                <a:latin typeface="Roboto Slab Regular"/>
                <a:ea typeface="Roboto Slab Regular"/>
                <a:cs typeface="Roboto Slab Regular"/>
                <a:sym typeface="Roboto Slab Regular"/>
              </a:rPr>
              <a:t>of words (look at example on the left) </a:t>
            </a:r>
            <a:endParaRPr sz="1200">
              <a:solidFill>
                <a:srgbClr val="FFFFFF"/>
              </a:solidFill>
              <a:latin typeface="Roboto Slab Regular"/>
              <a:ea typeface="Roboto Slab Regular"/>
              <a:cs typeface="Roboto Slab Regular"/>
              <a:sym typeface="Roboto Slab Regular"/>
            </a:endParaRPr>
          </a:p>
        </p:txBody>
      </p:sp>
      <p:sp>
        <p:nvSpPr>
          <p:cNvPr id="448" name="Google Shape;448;p54"/>
          <p:cNvSpPr txBox="1"/>
          <p:nvPr/>
        </p:nvSpPr>
        <p:spPr>
          <a:xfrm>
            <a:off x="4714875" y="466900"/>
            <a:ext cx="3980100" cy="22425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my_var = </a:t>
            </a:r>
            <a:r>
              <a:rPr lang="es" sz="1900">
                <a:solidFill>
                  <a:srgbClr val="9CCC65"/>
                </a:solidFill>
                <a:latin typeface="Roboto Mono"/>
                <a:ea typeface="Roboto Mono"/>
                <a:cs typeface="Roboto Mono"/>
                <a:sym typeface="Roboto Mono"/>
              </a:rPr>
              <a:t>"I am so annoying"</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(my_var[</a:t>
            </a:r>
            <a:r>
              <a:rPr lang="es" sz="1900">
                <a:solidFill>
                  <a:srgbClr val="FBC02D"/>
                </a:solidFill>
                <a:latin typeface="Roboto Mono"/>
                <a:ea typeface="Roboto Mono"/>
                <a:cs typeface="Roboto Mono"/>
                <a:sym typeface="Roboto Mono"/>
              </a:rPr>
              <a:t>0</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4</a:t>
            </a:r>
            <a:r>
              <a:rPr lang="es" sz="1900">
                <a:solidFill>
                  <a:srgbClr val="ECEFF1"/>
                </a:solidFill>
                <a:latin typeface="Roboto Mono"/>
                <a:ea typeface="Roboto Mono"/>
                <a:cs typeface="Roboto Mono"/>
                <a:sym typeface="Roboto Mono"/>
              </a:rPr>
              <a:t>] + </a:t>
            </a:r>
            <a:r>
              <a:rPr lang="es" sz="1900">
                <a:solidFill>
                  <a:srgbClr val="9CCC65"/>
                </a:solidFill>
                <a:latin typeface="Roboto Mono"/>
                <a:ea typeface="Roboto Mono"/>
                <a:cs typeface="Roboto Mono"/>
                <a:sym typeface="Roboto Mono"/>
              </a:rPr>
              <a:t>" "</a:t>
            </a:r>
            <a:r>
              <a:rPr lang="es" sz="1900">
                <a:solidFill>
                  <a:srgbClr val="ECEFF1"/>
                </a:solidFill>
                <a:latin typeface="Roboto Mono"/>
                <a:ea typeface="Roboto Mono"/>
                <a:cs typeface="Roboto Mono"/>
                <a:sym typeface="Roboto Mono"/>
              </a:rPr>
              <a:t> +</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my_var[</a:t>
            </a:r>
            <a:r>
              <a:rPr lang="es" sz="1900">
                <a:solidFill>
                  <a:srgbClr val="FBC02D"/>
                </a:solidFill>
                <a:latin typeface="Roboto Mono"/>
                <a:ea typeface="Roboto Mono"/>
                <a:cs typeface="Roboto Mono"/>
                <a:sym typeface="Roboto Mono"/>
              </a:rPr>
              <a:t>9</a:t>
            </a:r>
            <a:r>
              <a:rPr lang="es" sz="1900">
                <a:solidFill>
                  <a:srgbClr val="ECEFF1"/>
                </a:solidFill>
                <a:latin typeface="Roboto Mono"/>
                <a:ea typeface="Roboto Mono"/>
                <a:cs typeface="Roboto Mono"/>
                <a:sym typeface="Roboto Mono"/>
              </a:rPr>
              <a:t>] + my_var[</a:t>
            </a:r>
            <a:r>
              <a:rPr lang="es" sz="1900">
                <a:solidFill>
                  <a:srgbClr val="FBC02D"/>
                </a:solidFill>
                <a:latin typeface="Roboto Mono"/>
                <a:ea typeface="Roboto Mono"/>
                <a:cs typeface="Roboto Mono"/>
                <a:sym typeface="Roboto Mono"/>
              </a:rPr>
              <a:t>11</a:t>
            </a:r>
            <a:r>
              <a:rPr lang="es" sz="1900">
                <a:solidFill>
                  <a:srgbClr val="ECEFF1"/>
                </a:solidFill>
                <a:latin typeface="Roboto Mono"/>
                <a:ea typeface="Roboto Mono"/>
                <a:cs typeface="Roboto Mono"/>
                <a:sym typeface="Roboto Mono"/>
              </a:rPr>
              <a:t>] + my_var[</a:t>
            </a:r>
            <a:r>
              <a:rPr lang="es" sz="1900">
                <a:solidFill>
                  <a:srgbClr val="FBC02D"/>
                </a:solidFill>
                <a:latin typeface="Roboto Mono"/>
                <a:ea typeface="Roboto Mono"/>
                <a:cs typeface="Roboto Mono"/>
                <a:sym typeface="Roboto Mono"/>
              </a:rPr>
              <a:t>13</a:t>
            </a:r>
            <a:r>
              <a:rPr lang="es" sz="1900">
                <a:solidFill>
                  <a:srgbClr val="ECEFF1"/>
                </a:solidFill>
                <a:latin typeface="Roboto Mono"/>
                <a:ea typeface="Roboto Mono"/>
                <a:cs typeface="Roboto Mono"/>
                <a:sym typeface="Roboto Mono"/>
              </a:rPr>
              <a:t>] + my_var[</a:t>
            </a:r>
            <a:r>
              <a:rPr lang="es" sz="1900">
                <a:solidFill>
                  <a:srgbClr val="FBC02D"/>
                </a:solidFill>
                <a:latin typeface="Roboto Mono"/>
                <a:ea typeface="Roboto Mono"/>
                <a:cs typeface="Roboto Mono"/>
                <a:sym typeface="Roboto Mono"/>
              </a:rPr>
              <a:t>5</a:t>
            </a:r>
            <a:r>
              <a:rPr lang="es" sz="1900">
                <a:solidFill>
                  <a:srgbClr val="ECEFF1"/>
                </a:solidFill>
                <a:latin typeface="Roboto Mono"/>
                <a:ea typeface="Roboto Mono"/>
                <a:cs typeface="Roboto Mono"/>
                <a:sym typeface="Roboto Mono"/>
              </a:rPr>
              <a:t>]+ my_var[</a:t>
            </a:r>
            <a:r>
              <a:rPr lang="es" sz="1900">
                <a:solidFill>
                  <a:srgbClr val="FBC02D"/>
                </a:solidFill>
                <a:latin typeface="Roboto Mono"/>
                <a:ea typeface="Roboto Mono"/>
                <a:cs typeface="Roboto Mono"/>
                <a:sym typeface="Roboto Mono"/>
              </a:rPr>
              <a:t>12</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F06292"/>
                </a:solidFill>
                <a:latin typeface="Roboto Mono"/>
                <a:ea typeface="Roboto Mono"/>
                <a:cs typeface="Roboto Mono"/>
                <a:sym typeface="Roboto Mono"/>
              </a:rPr>
              <a:t>#I am noisy</a:t>
            </a:r>
            <a:endParaRPr sz="1900">
              <a:solidFill>
                <a:srgbClr val="F06292"/>
              </a:solidFill>
              <a:latin typeface="Roboto Mono"/>
              <a:ea typeface="Roboto Mono"/>
              <a:cs typeface="Roboto Mono"/>
              <a:sym typeface="Roboto Mono"/>
            </a:endParaRPr>
          </a:p>
        </p:txBody>
      </p:sp>
      <p:sp>
        <p:nvSpPr>
          <p:cNvPr id="449" name="Google Shape;449;p54"/>
          <p:cNvSpPr txBox="1"/>
          <p:nvPr/>
        </p:nvSpPr>
        <p:spPr>
          <a:xfrm>
            <a:off x="4398300" y="3020050"/>
            <a:ext cx="2636400" cy="17616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attic = </a:t>
            </a:r>
            <a:r>
              <a:rPr lang="es" sz="1900">
                <a:solidFill>
                  <a:srgbClr val="9CCC65"/>
                </a:solidFill>
                <a:latin typeface="Roboto Mono"/>
                <a:ea typeface="Roboto Mono"/>
                <a:cs typeface="Roboto Mono"/>
                <a:sym typeface="Roboto Mono"/>
              </a:rPr>
              <a:t>"attic"</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(attic[</a:t>
            </a:r>
            <a:r>
              <a:rPr lang="es" sz="1900">
                <a:solidFill>
                  <a:srgbClr val="FBC02D"/>
                </a:solidFill>
                <a:latin typeface="Roboto Mono"/>
                <a:ea typeface="Roboto Mono"/>
                <a:cs typeface="Roboto Mono"/>
                <a:sym typeface="Roboto Mono"/>
              </a:rPr>
              <a:t>4</a:t>
            </a:r>
            <a:r>
              <a:rPr lang="es" sz="1900">
                <a:solidFill>
                  <a:srgbClr val="ECEFF1"/>
                </a:solidFill>
                <a:latin typeface="Roboto Mono"/>
                <a:ea typeface="Roboto Mono"/>
                <a:cs typeface="Roboto Mono"/>
                <a:sym typeface="Roboto Mono"/>
              </a:rPr>
              <a:t>] + attic[</a:t>
            </a:r>
            <a:r>
              <a:rPr lang="es" sz="1900">
                <a:solidFill>
                  <a:srgbClr val="FBC02D"/>
                </a:solidFill>
                <a:latin typeface="Roboto Mono"/>
                <a:ea typeface="Roboto Mono"/>
                <a:cs typeface="Roboto Mono"/>
                <a:sym typeface="Roboto Mono"/>
              </a:rPr>
              <a:t>0</a:t>
            </a:r>
            <a:r>
              <a:rPr lang="es" sz="1900">
                <a:solidFill>
                  <a:srgbClr val="ECEFF1"/>
                </a:solidFill>
                <a:latin typeface="Roboto Mono"/>
                <a:ea typeface="Roboto Mono"/>
                <a:cs typeface="Roboto Mono"/>
                <a:sym typeface="Roboto Mono"/>
              </a:rPr>
              <a:t>] + attic[</a:t>
            </a:r>
            <a:r>
              <a:rPr lang="es" sz="1900">
                <a:solidFill>
                  <a:srgbClr val="FBC02D"/>
                </a:solidFill>
                <a:latin typeface="Roboto Mono"/>
                <a:ea typeface="Roboto Mono"/>
                <a:cs typeface="Roboto Mono"/>
                <a:sym typeface="Roboto Mono"/>
              </a:rPr>
              <a:t>2</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F06292"/>
                </a:solidFill>
                <a:latin typeface="Roboto Mono"/>
                <a:ea typeface="Roboto Mono"/>
                <a:cs typeface="Roboto Mono"/>
                <a:sym typeface="Roboto Mono"/>
              </a:rPr>
              <a:t>#Cat</a:t>
            </a:r>
            <a:endParaRPr sz="1900">
              <a:solidFill>
                <a:srgbClr val="F06292"/>
              </a:solidFill>
              <a:latin typeface="Roboto Mono"/>
              <a:ea typeface="Roboto Mono"/>
              <a:cs typeface="Roboto Mono"/>
              <a:sym typeface="Roboto Mono"/>
            </a:endParaRPr>
          </a:p>
        </p:txBody>
      </p:sp>
      <p:sp>
        <p:nvSpPr>
          <p:cNvPr id="450" name="Google Shape;450;p54"/>
          <p:cNvSpPr txBox="1"/>
          <p:nvPr/>
        </p:nvSpPr>
        <p:spPr>
          <a:xfrm>
            <a:off x="7142950" y="3020050"/>
            <a:ext cx="1950000" cy="17616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corner = </a:t>
            </a:r>
            <a:r>
              <a:rPr lang="es" sz="1900">
                <a:solidFill>
                  <a:srgbClr val="9CCC65"/>
                </a:solidFill>
                <a:latin typeface="Roboto Mono"/>
                <a:ea typeface="Roboto Mono"/>
                <a:cs typeface="Roboto Mono"/>
                <a:sym typeface="Roboto Mono"/>
              </a:rPr>
              <a:t>"corner"</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(corner[</a:t>
            </a:r>
            <a:r>
              <a:rPr lang="es" sz="1900">
                <a:solidFill>
                  <a:srgbClr val="FBC02D"/>
                </a:solidFill>
                <a:latin typeface="Roboto Mono"/>
                <a:ea typeface="Roboto Mono"/>
                <a:cs typeface="Roboto Mono"/>
                <a:sym typeface="Roboto Mono"/>
              </a:rPr>
              <a:t>0</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4</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F06292"/>
                </a:solidFill>
                <a:latin typeface="Roboto Mono"/>
                <a:ea typeface="Roboto Mono"/>
                <a:cs typeface="Roboto Mono"/>
                <a:sym typeface="Roboto Mono"/>
              </a:rPr>
              <a:t>#Corn</a:t>
            </a:r>
            <a:endParaRPr sz="1900">
              <a:solidFill>
                <a:srgbClr val="F06292"/>
              </a:solidFill>
              <a:latin typeface="Roboto Mono"/>
              <a:ea typeface="Roboto Mono"/>
              <a:cs typeface="Roboto Mono"/>
              <a:sym typeface="Roboto Mono"/>
            </a:endParaRPr>
          </a:p>
        </p:txBody>
      </p:sp>
      <p:sp>
        <p:nvSpPr>
          <p:cNvPr id="451" name="Google Shape;451;p54"/>
          <p:cNvSpPr/>
          <p:nvPr/>
        </p:nvSpPr>
        <p:spPr>
          <a:xfrm>
            <a:off x="1564467" y="292088"/>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5"/>
          <p:cNvSpPr txBox="1"/>
          <p:nvPr/>
        </p:nvSpPr>
        <p:spPr>
          <a:xfrm>
            <a:off x="150875" y="219450"/>
            <a:ext cx="8874300" cy="7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Slab Regular"/>
              <a:ea typeface="Roboto Slab Regular"/>
              <a:cs typeface="Roboto Slab Regular"/>
              <a:sym typeface="Roboto Slab Regular"/>
            </a:endParaRPr>
          </a:p>
        </p:txBody>
      </p:sp>
      <p:sp>
        <p:nvSpPr>
          <p:cNvPr id="457" name="Google Shape;457;p55"/>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Dictionary Practice</a:t>
            </a:r>
            <a:endParaRPr sz="1800">
              <a:solidFill>
                <a:srgbClr val="FFFFFF"/>
              </a:solidFill>
              <a:latin typeface="Squada One"/>
              <a:ea typeface="Squada One"/>
              <a:cs typeface="Squada One"/>
              <a:sym typeface="Squada One"/>
            </a:endParaRPr>
          </a:p>
        </p:txBody>
      </p:sp>
      <p:sp>
        <p:nvSpPr>
          <p:cNvPr id="458" name="Google Shape;458;p55"/>
          <p:cNvSpPr txBox="1"/>
          <p:nvPr/>
        </p:nvSpPr>
        <p:spPr>
          <a:xfrm>
            <a:off x="186600" y="787225"/>
            <a:ext cx="8289300" cy="4278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You are going to be presented with a dictionary names person_profile. This dictionary will contain all the information a database has on that one person.</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459" name="Google Shape;459;p55"/>
          <p:cNvSpPr txBox="1"/>
          <p:nvPr/>
        </p:nvSpPr>
        <p:spPr>
          <a:xfrm>
            <a:off x="547350" y="1431875"/>
            <a:ext cx="7900500" cy="19422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person_profile = {</a:t>
            </a:r>
            <a:r>
              <a:rPr lang="es" sz="1900">
                <a:solidFill>
                  <a:srgbClr val="9CCC65"/>
                </a:solidFill>
                <a:latin typeface="Roboto Mono"/>
                <a:ea typeface="Roboto Mono"/>
                <a:cs typeface="Roboto Mono"/>
                <a:sym typeface="Roboto Mono"/>
              </a:rPr>
              <a:t>"first name"</a:t>
            </a:r>
            <a:r>
              <a:rPr lang="es" sz="1900">
                <a:solidFill>
                  <a:srgbClr val="ECEFF1"/>
                </a:solidFill>
                <a:latin typeface="Roboto Mono"/>
                <a:ea typeface="Roboto Mono"/>
                <a:cs typeface="Roboto Mono"/>
                <a:sym typeface="Roboto Mono"/>
              </a:rPr>
              <a:t> : </a:t>
            </a:r>
            <a:r>
              <a:rPr lang="es" sz="1900">
                <a:solidFill>
                  <a:srgbClr val="9CCC65"/>
                </a:solidFill>
                <a:latin typeface="Roboto Mono"/>
                <a:ea typeface="Roboto Mono"/>
                <a:cs typeface="Roboto Mono"/>
                <a:sym typeface="Roboto Mono"/>
              </a:rPr>
              <a:t>"Bob"</a:t>
            </a:r>
            <a:r>
              <a:rPr lang="es" sz="1900">
                <a:solidFill>
                  <a:srgbClr val="ECEFF1"/>
                </a:solidFill>
                <a:latin typeface="Roboto Mono"/>
                <a:ea typeface="Roboto Mono"/>
                <a:cs typeface="Roboto Mono"/>
                <a:sym typeface="Roboto Mono"/>
              </a:rPr>
              <a:t>, </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9CCC65"/>
                </a:solidFill>
                <a:latin typeface="Roboto Mono"/>
                <a:ea typeface="Roboto Mono"/>
                <a:cs typeface="Roboto Mono"/>
                <a:sym typeface="Roboto Mono"/>
              </a:rPr>
              <a:t>"Middle Name"</a:t>
            </a:r>
            <a:r>
              <a:rPr lang="es" sz="1900">
                <a:solidFill>
                  <a:srgbClr val="ECEFF1"/>
                </a:solidFill>
                <a:latin typeface="Roboto Mono"/>
                <a:ea typeface="Roboto Mono"/>
                <a:cs typeface="Roboto Mono"/>
                <a:sym typeface="Roboto Mono"/>
              </a:rPr>
              <a:t> : </a:t>
            </a:r>
            <a:r>
              <a:rPr lang="es" sz="1900">
                <a:solidFill>
                  <a:srgbClr val="9CCC65"/>
                </a:solidFill>
                <a:latin typeface="Roboto Mono"/>
                <a:ea typeface="Roboto Mono"/>
                <a:cs typeface="Roboto Mono"/>
                <a:sym typeface="Roboto Mono"/>
              </a:rPr>
              <a:t>"Hurley"</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"Last Name"</a:t>
            </a:r>
            <a:r>
              <a:rPr lang="es" sz="1900">
                <a:solidFill>
                  <a:srgbClr val="ECEFF1"/>
                </a:solidFill>
                <a:latin typeface="Roboto Mono"/>
                <a:ea typeface="Roboto Mono"/>
                <a:cs typeface="Roboto Mono"/>
                <a:sym typeface="Roboto Mono"/>
              </a:rPr>
              <a:t> : </a:t>
            </a:r>
            <a:r>
              <a:rPr lang="es" sz="1900">
                <a:solidFill>
                  <a:srgbClr val="9CCC65"/>
                </a:solidFill>
                <a:latin typeface="Roboto Mono"/>
                <a:ea typeface="Roboto Mono"/>
                <a:cs typeface="Roboto Mono"/>
                <a:sym typeface="Roboto Mono"/>
              </a:rPr>
              <a:t>"Stingbert"</a:t>
            </a:r>
            <a:r>
              <a:rPr lang="es" sz="1900">
                <a:solidFill>
                  <a:srgbClr val="ECEFF1"/>
                </a:solidFill>
                <a:latin typeface="Roboto Mono"/>
                <a:ea typeface="Roboto Mono"/>
                <a:cs typeface="Roboto Mono"/>
                <a:sym typeface="Roboto Mono"/>
              </a:rPr>
              <a:t>, </a:t>
            </a:r>
            <a:r>
              <a:rPr lang="es" sz="1900">
                <a:solidFill>
                  <a:srgbClr val="9CCC65"/>
                </a:solidFill>
                <a:latin typeface="Roboto Mono"/>
                <a:ea typeface="Roboto Mono"/>
                <a:cs typeface="Roboto Mono"/>
                <a:sym typeface="Roboto Mono"/>
              </a:rPr>
              <a:t>"Phone Number"</a:t>
            </a:r>
            <a:r>
              <a:rPr lang="es" sz="1900">
                <a:solidFill>
                  <a:srgbClr val="ECEFF1"/>
                </a:solidFill>
                <a:latin typeface="Roboto Mono"/>
                <a:ea typeface="Roboto Mono"/>
                <a:cs typeface="Roboto Mono"/>
                <a:sym typeface="Roboto Mono"/>
              </a:rPr>
              <a:t> : </a:t>
            </a:r>
            <a:r>
              <a:rPr lang="es" sz="1900">
                <a:solidFill>
                  <a:srgbClr val="9CCC65"/>
                </a:solidFill>
                <a:latin typeface="Roboto Mono"/>
                <a:ea typeface="Roboto Mono"/>
                <a:cs typeface="Roboto Mono"/>
                <a:sym typeface="Roboto Mono"/>
              </a:rPr>
              <a:t>"954-637-3328"</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s" sz="1900">
                <a:solidFill>
                  <a:srgbClr val="9CCC65"/>
                </a:solidFill>
                <a:latin typeface="Roboto Mono"/>
                <a:ea typeface="Roboto Mono"/>
                <a:cs typeface="Roboto Mono"/>
                <a:sym typeface="Roboto Mono"/>
              </a:rPr>
              <a:t>"Address"</a:t>
            </a:r>
            <a:r>
              <a:rPr lang="es" sz="1900">
                <a:solidFill>
                  <a:srgbClr val="ECEFF1"/>
                </a:solidFill>
                <a:latin typeface="Roboto Mono"/>
                <a:ea typeface="Roboto Mono"/>
                <a:cs typeface="Roboto Mono"/>
                <a:sym typeface="Roboto Mono"/>
              </a:rPr>
              <a:t> : </a:t>
            </a:r>
            <a:r>
              <a:rPr lang="es" sz="1900">
                <a:solidFill>
                  <a:srgbClr val="9CCC65"/>
                </a:solidFill>
                <a:latin typeface="Roboto Mono"/>
                <a:ea typeface="Roboto Mono"/>
                <a:cs typeface="Roboto Mono"/>
                <a:sym typeface="Roboto Mono"/>
              </a:rPr>
              <a:t>"1322 Long Life St."</a:t>
            </a:r>
            <a:r>
              <a:rPr lang="es" sz="1900">
                <a:solidFill>
                  <a:srgbClr val="ECEFF1"/>
                </a:solidFill>
                <a:latin typeface="Roboto Mono"/>
                <a:ea typeface="Roboto Mono"/>
                <a:cs typeface="Roboto Mono"/>
                <a:sym typeface="Roboto Mono"/>
              </a:rPr>
              <a:t> }</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t/>
            </a:r>
            <a:endParaRPr sz="1900">
              <a:solidFill>
                <a:srgbClr val="4DD0E1"/>
              </a:solidFill>
              <a:latin typeface="Roboto Mono"/>
              <a:ea typeface="Roboto Mono"/>
              <a:cs typeface="Roboto Mono"/>
              <a:sym typeface="Roboto Mono"/>
            </a:endParaRPr>
          </a:p>
        </p:txBody>
      </p:sp>
      <p:sp>
        <p:nvSpPr>
          <p:cNvPr id="460" name="Google Shape;460;p55"/>
          <p:cNvSpPr txBox="1"/>
          <p:nvPr/>
        </p:nvSpPr>
        <p:spPr>
          <a:xfrm>
            <a:off x="246900" y="3579875"/>
            <a:ext cx="8490300" cy="13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Please access the dictionary, and print out this person’s </a:t>
            </a:r>
            <a:r>
              <a:rPr b="1" lang="es">
                <a:solidFill>
                  <a:srgbClr val="FFFFFF"/>
                </a:solidFill>
                <a:latin typeface="Roboto Slab"/>
                <a:ea typeface="Roboto Slab"/>
                <a:cs typeface="Roboto Slab"/>
                <a:sym typeface="Roboto Slab"/>
              </a:rPr>
              <a:t>first</a:t>
            </a:r>
            <a:r>
              <a:rPr lang="es">
                <a:solidFill>
                  <a:srgbClr val="FFFFFF"/>
                </a:solidFill>
                <a:latin typeface="Roboto Slab Regular"/>
                <a:ea typeface="Roboto Slab Regular"/>
                <a:cs typeface="Roboto Slab Regular"/>
                <a:sym typeface="Roboto Slab Regular"/>
              </a:rPr>
              <a:t> </a:t>
            </a:r>
            <a:r>
              <a:rPr b="1" lang="es">
                <a:solidFill>
                  <a:srgbClr val="FFFFFF"/>
                </a:solidFill>
                <a:latin typeface="Roboto Slab"/>
                <a:ea typeface="Roboto Slab"/>
                <a:cs typeface="Roboto Slab"/>
                <a:sym typeface="Roboto Slab"/>
              </a:rPr>
              <a:t>name</a:t>
            </a:r>
            <a:r>
              <a:rPr lang="es">
                <a:solidFill>
                  <a:srgbClr val="FFFFFF"/>
                </a:solidFill>
                <a:latin typeface="Roboto Slab Regular"/>
                <a:ea typeface="Roboto Slab Regular"/>
                <a:cs typeface="Roboto Slab Regular"/>
                <a:sym typeface="Roboto Slab Regular"/>
              </a:rPr>
              <a:t>, </a:t>
            </a:r>
            <a:r>
              <a:rPr b="1" lang="es">
                <a:solidFill>
                  <a:srgbClr val="FFFFFF"/>
                </a:solidFill>
                <a:latin typeface="Roboto Slab"/>
                <a:ea typeface="Roboto Slab"/>
                <a:cs typeface="Roboto Slab"/>
                <a:sym typeface="Roboto Slab"/>
              </a:rPr>
              <a:t>last</a:t>
            </a:r>
            <a:r>
              <a:rPr lang="es">
                <a:solidFill>
                  <a:srgbClr val="FFFFFF"/>
                </a:solidFill>
                <a:latin typeface="Roboto Slab Regular"/>
                <a:ea typeface="Roboto Slab Regular"/>
                <a:cs typeface="Roboto Slab Regular"/>
                <a:sym typeface="Roboto Slab Regular"/>
              </a:rPr>
              <a:t> </a:t>
            </a:r>
            <a:r>
              <a:rPr b="1" lang="es">
                <a:solidFill>
                  <a:srgbClr val="FFFFFF"/>
                </a:solidFill>
                <a:latin typeface="Roboto Slab"/>
                <a:ea typeface="Roboto Slab"/>
                <a:cs typeface="Roboto Slab"/>
                <a:sym typeface="Roboto Slab"/>
              </a:rPr>
              <a:t>name</a:t>
            </a:r>
            <a:r>
              <a:rPr lang="es">
                <a:solidFill>
                  <a:srgbClr val="FFFFFF"/>
                </a:solidFill>
                <a:latin typeface="Roboto Slab Regular"/>
                <a:ea typeface="Roboto Slab Regular"/>
                <a:cs typeface="Roboto Slab Regular"/>
                <a:sym typeface="Roboto Slab Regular"/>
              </a:rPr>
              <a:t>, and the </a:t>
            </a:r>
            <a:r>
              <a:rPr b="1" lang="es">
                <a:solidFill>
                  <a:srgbClr val="FFFFFF"/>
                </a:solidFill>
                <a:latin typeface="Roboto Slab"/>
                <a:ea typeface="Roboto Slab"/>
                <a:cs typeface="Roboto Slab"/>
                <a:sym typeface="Roboto Slab"/>
              </a:rPr>
              <a:t>address</a:t>
            </a:r>
            <a:r>
              <a:rPr lang="es">
                <a:solidFill>
                  <a:srgbClr val="FFFFFF"/>
                </a:solidFill>
                <a:latin typeface="Roboto Slab Regular"/>
                <a:ea typeface="Roboto Slab Regular"/>
                <a:cs typeface="Roboto Slab Regular"/>
                <a:sym typeface="Roboto Slab Regular"/>
              </a:rPr>
              <a:t>.</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Feel free to look back on the last slideshow in order to see how to do that</a:t>
            </a:r>
            <a:r>
              <a:rPr lang="es">
                <a:solidFill>
                  <a:srgbClr val="FFFFFF"/>
                </a:solidFill>
                <a:latin typeface="Roboto Slab Regular"/>
                <a:ea typeface="Roboto Slab Regular"/>
                <a:cs typeface="Roboto Slab Regular"/>
                <a:sym typeface="Roboto Slab Regular"/>
              </a:rPr>
              <a:t>.</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56"/>
          <p:cNvSpPr txBox="1"/>
          <p:nvPr/>
        </p:nvSpPr>
        <p:spPr>
          <a:xfrm>
            <a:off x="150875" y="219450"/>
            <a:ext cx="8874300" cy="7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Slab Regular"/>
              <a:ea typeface="Roboto Slab Regular"/>
              <a:cs typeface="Roboto Slab Regular"/>
              <a:sym typeface="Roboto Slab Regular"/>
            </a:endParaRPr>
          </a:p>
        </p:txBody>
      </p:sp>
      <p:sp>
        <p:nvSpPr>
          <p:cNvPr id="466" name="Google Shape;466;p56"/>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List</a:t>
            </a:r>
            <a:r>
              <a:rPr lang="es" sz="1800">
                <a:solidFill>
                  <a:srgbClr val="FFFFFF"/>
                </a:solidFill>
                <a:latin typeface="Squada One"/>
                <a:ea typeface="Squada One"/>
                <a:cs typeface="Squada One"/>
                <a:sym typeface="Squada One"/>
              </a:rPr>
              <a:t> Practice</a:t>
            </a:r>
            <a:endParaRPr sz="1800">
              <a:solidFill>
                <a:srgbClr val="FFFFFF"/>
              </a:solidFill>
              <a:latin typeface="Squada One"/>
              <a:ea typeface="Squada One"/>
              <a:cs typeface="Squada One"/>
              <a:sym typeface="Squada One"/>
            </a:endParaRPr>
          </a:p>
        </p:txBody>
      </p:sp>
      <p:sp>
        <p:nvSpPr>
          <p:cNvPr id="467" name="Google Shape;467;p56"/>
          <p:cNvSpPr txBox="1"/>
          <p:nvPr/>
        </p:nvSpPr>
        <p:spPr>
          <a:xfrm>
            <a:off x="186600" y="787225"/>
            <a:ext cx="8289300" cy="4278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You are going to be presented with a list. Try to access certain parts of that list by using the index of the list.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468" name="Google Shape;468;p56"/>
          <p:cNvSpPr txBox="1"/>
          <p:nvPr/>
        </p:nvSpPr>
        <p:spPr>
          <a:xfrm>
            <a:off x="547350" y="1431875"/>
            <a:ext cx="7900500" cy="19422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normal_list = [</a:t>
            </a:r>
            <a:r>
              <a:rPr lang="es" sz="1900">
                <a:solidFill>
                  <a:srgbClr val="FBC02D"/>
                </a:solidFill>
                <a:latin typeface="Roboto Mono"/>
                <a:ea typeface="Roboto Mono"/>
                <a:cs typeface="Roboto Mono"/>
                <a:sym typeface="Roboto Mono"/>
              </a:rPr>
              <a:t>1</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"hello"</a:t>
            </a:r>
            <a:r>
              <a:rPr lang="es" sz="1900">
                <a:solidFill>
                  <a:srgbClr val="ECEFF1"/>
                </a:solidFill>
                <a:latin typeface="Roboto Mono"/>
                <a:ea typeface="Roboto Mono"/>
                <a:cs typeface="Roboto Mono"/>
                <a:sym typeface="Roboto Mono"/>
              </a:rPr>
              <a:t>, </a:t>
            </a:r>
            <a:r>
              <a:rPr lang="es" sz="1900">
                <a:solidFill>
                  <a:srgbClr val="FBC02D"/>
                </a:solidFill>
                <a:latin typeface="Roboto Mono"/>
                <a:ea typeface="Roboto Mono"/>
                <a:cs typeface="Roboto Mono"/>
                <a:sym typeface="Roboto Mono"/>
              </a:rPr>
              <a:t>4.375</a:t>
            </a:r>
            <a:r>
              <a:rPr lang="es" sz="1900">
                <a:solidFill>
                  <a:srgbClr val="ECEFF1"/>
                </a:solidFill>
                <a:latin typeface="Roboto Mono"/>
                <a:ea typeface="Roboto Mono"/>
                <a:cs typeface="Roboto Mono"/>
                <a:sym typeface="Roboto Mono"/>
              </a:rPr>
              <a:t>, </a:t>
            </a:r>
            <a:r>
              <a:rPr lang="es" sz="1900">
                <a:solidFill>
                  <a:srgbClr val="9CCC65"/>
                </a:solidFill>
                <a:latin typeface="Roboto Mono"/>
                <a:ea typeface="Roboto Mono"/>
                <a:cs typeface="Roboto Mono"/>
                <a:sym typeface="Roboto Mono"/>
              </a:rPr>
              <a:t>'look!'</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2</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5</a:t>
            </a:r>
            <a:r>
              <a:rPr lang="es" sz="1900">
                <a:solidFill>
                  <a:srgbClr val="ECEFF1"/>
                </a:solidFill>
                <a:latin typeface="Roboto Mono"/>
                <a:ea typeface="Roboto Mono"/>
                <a:cs typeface="Roboto Mono"/>
                <a:sym typeface="Roboto Mono"/>
              </a:rPr>
              <a:t>,</a:t>
            </a:r>
            <a:r>
              <a:rPr lang="es" sz="1900">
                <a:solidFill>
                  <a:srgbClr val="FBC02D"/>
                </a:solidFill>
                <a:latin typeface="Roboto Mono"/>
                <a:ea typeface="Roboto Mono"/>
                <a:cs typeface="Roboto Mono"/>
                <a:sym typeface="Roboto Mono"/>
              </a:rPr>
              <a:t>789</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'another list!'</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"key"</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"value"</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t/>
            </a:r>
            <a:endParaRPr sz="1900">
              <a:solidFill>
                <a:srgbClr val="ECEFF1"/>
              </a:solidFill>
              <a:latin typeface="Roboto Mono"/>
              <a:ea typeface="Roboto Mono"/>
              <a:cs typeface="Roboto Mono"/>
              <a:sym typeface="Roboto Mono"/>
            </a:endParaRPr>
          </a:p>
        </p:txBody>
      </p:sp>
      <p:sp>
        <p:nvSpPr>
          <p:cNvPr id="469" name="Google Shape;469;p56"/>
          <p:cNvSpPr txBox="1"/>
          <p:nvPr/>
        </p:nvSpPr>
        <p:spPr>
          <a:xfrm>
            <a:off x="246900" y="3579875"/>
            <a:ext cx="8490300" cy="13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Please access the list, and print out the following things from the list:</a:t>
            </a:r>
            <a:endParaRPr>
              <a:solidFill>
                <a:srgbClr val="FFFFFF"/>
              </a:solidFill>
              <a:latin typeface="Roboto Slab Regular"/>
              <a:ea typeface="Roboto Slab Regular"/>
              <a:cs typeface="Roboto Slab Regular"/>
              <a:sym typeface="Roboto Slab Regular"/>
            </a:endParaRPr>
          </a:p>
          <a:p>
            <a:pPr indent="-317500" lvl="0" marL="4572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Print out “hello”</a:t>
            </a:r>
            <a:endParaRPr>
              <a:solidFill>
                <a:srgbClr val="FFFFFF"/>
              </a:solidFill>
              <a:latin typeface="Roboto Slab Regular"/>
              <a:ea typeface="Roboto Slab Regular"/>
              <a:cs typeface="Roboto Slab Regular"/>
              <a:sym typeface="Roboto Slab Regular"/>
            </a:endParaRPr>
          </a:p>
          <a:p>
            <a:pPr indent="-317500" lvl="0" marL="4572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Print out the third object in the list</a:t>
            </a:r>
            <a:endParaRPr>
              <a:solidFill>
                <a:srgbClr val="FFFFFF"/>
              </a:solidFill>
              <a:latin typeface="Roboto Slab Regular"/>
              <a:ea typeface="Roboto Slab Regular"/>
              <a:cs typeface="Roboto Slab Regular"/>
              <a:sym typeface="Roboto Slab Regular"/>
            </a:endParaRPr>
          </a:p>
          <a:p>
            <a:pPr indent="-317500" lvl="0" marL="4572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Print out the list object that is in the list (</a:t>
            </a:r>
            <a:r>
              <a:rPr lang="es" sz="1200">
                <a:solidFill>
                  <a:srgbClr val="ECEFF1"/>
                </a:solidFill>
                <a:latin typeface="Roboto Mono"/>
                <a:ea typeface="Roboto Mono"/>
                <a:cs typeface="Roboto Mono"/>
                <a:sym typeface="Roboto Mono"/>
              </a:rPr>
              <a:t>[</a:t>
            </a:r>
            <a:r>
              <a:rPr lang="es" sz="1200">
                <a:solidFill>
                  <a:srgbClr val="FBC02D"/>
                </a:solidFill>
                <a:latin typeface="Roboto Mono"/>
                <a:ea typeface="Roboto Mono"/>
                <a:cs typeface="Roboto Mono"/>
                <a:sym typeface="Roboto Mono"/>
              </a:rPr>
              <a:t>2</a:t>
            </a:r>
            <a:r>
              <a:rPr lang="es" sz="1200">
                <a:solidFill>
                  <a:srgbClr val="ECEFF1"/>
                </a:solidFill>
                <a:latin typeface="Roboto Mono"/>
                <a:ea typeface="Roboto Mono"/>
                <a:cs typeface="Roboto Mono"/>
                <a:sym typeface="Roboto Mono"/>
              </a:rPr>
              <a:t>,</a:t>
            </a:r>
            <a:r>
              <a:rPr lang="es" sz="1200">
                <a:solidFill>
                  <a:srgbClr val="FBC02D"/>
                </a:solidFill>
                <a:latin typeface="Roboto Mono"/>
                <a:ea typeface="Roboto Mono"/>
                <a:cs typeface="Roboto Mono"/>
                <a:sym typeface="Roboto Mono"/>
              </a:rPr>
              <a:t>5</a:t>
            </a:r>
            <a:r>
              <a:rPr lang="es" sz="1200">
                <a:solidFill>
                  <a:srgbClr val="ECEFF1"/>
                </a:solidFill>
                <a:latin typeface="Roboto Mono"/>
                <a:ea typeface="Roboto Mono"/>
                <a:cs typeface="Roboto Mono"/>
                <a:sym typeface="Roboto Mono"/>
              </a:rPr>
              <a:t>,</a:t>
            </a:r>
            <a:r>
              <a:rPr lang="es" sz="1200">
                <a:solidFill>
                  <a:srgbClr val="FBC02D"/>
                </a:solidFill>
                <a:latin typeface="Roboto Mono"/>
                <a:ea typeface="Roboto Mono"/>
                <a:cs typeface="Roboto Mono"/>
                <a:sym typeface="Roboto Mono"/>
              </a:rPr>
              <a:t>789</a:t>
            </a:r>
            <a:r>
              <a:rPr lang="es" sz="1200">
                <a:solidFill>
                  <a:srgbClr val="ECEFF1"/>
                </a:solidFill>
                <a:latin typeface="Roboto Mono"/>
                <a:ea typeface="Roboto Mono"/>
                <a:cs typeface="Roboto Mono"/>
                <a:sym typeface="Roboto Mono"/>
              </a:rPr>
              <a:t>,</a:t>
            </a:r>
            <a:r>
              <a:rPr lang="es" sz="1200">
                <a:solidFill>
                  <a:srgbClr val="9CCC65"/>
                </a:solidFill>
                <a:latin typeface="Roboto Mono"/>
                <a:ea typeface="Roboto Mono"/>
                <a:cs typeface="Roboto Mono"/>
                <a:sym typeface="Roboto Mono"/>
              </a:rPr>
              <a:t>'another list!'</a:t>
            </a:r>
            <a:r>
              <a:rPr lang="es" sz="1200">
                <a:solidFill>
                  <a:srgbClr val="ECEFF1"/>
                </a:solidFill>
                <a:latin typeface="Roboto Mono"/>
                <a:ea typeface="Roboto Mono"/>
                <a:cs typeface="Roboto Mono"/>
                <a:sym typeface="Roboto Mono"/>
              </a:rPr>
              <a:t>])</a:t>
            </a:r>
            <a:endParaRPr sz="1200">
              <a:solidFill>
                <a:srgbClr val="ECEFF1"/>
              </a:solidFill>
              <a:latin typeface="Roboto Mono"/>
              <a:ea typeface="Roboto Mono"/>
              <a:cs typeface="Roboto Mono"/>
              <a:sym typeface="Roboto Mono"/>
            </a:endParaRPr>
          </a:p>
          <a:p>
            <a:pPr indent="-317500" lvl="0" marL="457200" marR="0" rtl="0" algn="l">
              <a:lnSpc>
                <a:spcPct val="100000"/>
              </a:lnSpc>
              <a:spcBef>
                <a:spcPts val="0"/>
              </a:spcBef>
              <a:spcAft>
                <a:spcPts val="0"/>
              </a:spcAft>
              <a:buClr>
                <a:srgbClr val="FFFFFF"/>
              </a:buClr>
              <a:buSzPts val="1400"/>
              <a:buFont typeface="Roboto Slab Regular"/>
              <a:buChar char="●"/>
            </a:pPr>
            <a:r>
              <a:rPr b="1" lang="es">
                <a:solidFill>
                  <a:srgbClr val="FFFFFF"/>
                </a:solidFill>
                <a:latin typeface="Roboto Slab"/>
                <a:ea typeface="Roboto Slab"/>
                <a:cs typeface="Roboto Slab"/>
                <a:sym typeface="Roboto Slab"/>
              </a:rPr>
              <a:t>Challenge</a:t>
            </a:r>
            <a:r>
              <a:rPr lang="es">
                <a:solidFill>
                  <a:srgbClr val="FFFFFF"/>
                </a:solidFill>
                <a:latin typeface="Roboto Slab Regular"/>
                <a:ea typeface="Roboto Slab Regular"/>
                <a:cs typeface="Roboto Slab Regular"/>
                <a:sym typeface="Roboto Slab Regular"/>
              </a:rPr>
              <a:t>: Print out “789” in the imbedded list</a:t>
            </a:r>
            <a:endParaRPr>
              <a:solidFill>
                <a:srgbClr val="FFFFFF"/>
              </a:solidFill>
              <a:latin typeface="Roboto Slab Regular"/>
              <a:ea typeface="Roboto Slab Regular"/>
              <a:cs typeface="Roboto Slab Regular"/>
              <a:sym typeface="Roboto Slab Regular"/>
            </a:endParaRPr>
          </a:p>
          <a:p>
            <a:pPr indent="-317500" lvl="0" marL="457200" marR="0" rtl="0" algn="l">
              <a:lnSpc>
                <a:spcPct val="100000"/>
              </a:lnSpc>
              <a:spcBef>
                <a:spcPts val="0"/>
              </a:spcBef>
              <a:spcAft>
                <a:spcPts val="0"/>
              </a:spcAft>
              <a:buClr>
                <a:srgbClr val="FFFFFF"/>
              </a:buClr>
              <a:buSzPts val="1400"/>
              <a:buFont typeface="Roboto Slab Regular"/>
              <a:buChar char="●"/>
            </a:pPr>
            <a:r>
              <a:rPr b="1" lang="es">
                <a:solidFill>
                  <a:srgbClr val="FFFFFF"/>
                </a:solidFill>
                <a:latin typeface="Roboto Slab"/>
                <a:ea typeface="Roboto Slab"/>
                <a:cs typeface="Roboto Slab"/>
                <a:sym typeface="Roboto Slab"/>
              </a:rPr>
              <a:t>Challenge</a:t>
            </a:r>
            <a:r>
              <a:rPr lang="es">
                <a:solidFill>
                  <a:srgbClr val="FFFFFF"/>
                </a:solidFill>
                <a:latin typeface="Roboto Slab Regular"/>
                <a:ea typeface="Roboto Slab Regular"/>
                <a:cs typeface="Roboto Slab Regular"/>
                <a:sym typeface="Roboto Slab Regular"/>
              </a:rPr>
              <a:t>: Print out the dictionary </a:t>
            </a:r>
            <a:r>
              <a:rPr b="1" lang="es">
                <a:solidFill>
                  <a:srgbClr val="FFFFFF"/>
                </a:solidFill>
                <a:latin typeface="Roboto Slab"/>
                <a:ea typeface="Roboto Slab"/>
                <a:cs typeface="Roboto Slab"/>
                <a:sym typeface="Roboto Slab"/>
              </a:rPr>
              <a:t>without</a:t>
            </a:r>
            <a:r>
              <a:rPr lang="es">
                <a:solidFill>
                  <a:srgbClr val="FFFFFF"/>
                </a:solidFill>
                <a:latin typeface="Roboto Slab Regular"/>
                <a:ea typeface="Roboto Slab Regular"/>
                <a:cs typeface="Roboto Slab Regular"/>
                <a:sym typeface="Roboto Slab Regular"/>
              </a:rPr>
              <a:t> writing </a:t>
            </a:r>
            <a:r>
              <a:rPr b="1" lang="es">
                <a:solidFill>
                  <a:srgbClr val="FFFFFF"/>
                </a:solidFill>
                <a:latin typeface="Roboto Slab"/>
                <a:ea typeface="Roboto Slab"/>
                <a:cs typeface="Roboto Slab"/>
                <a:sym typeface="Roboto Slab"/>
              </a:rPr>
              <a:t>normal_list[5]</a:t>
            </a:r>
            <a:endParaRPr b="1">
              <a:solidFill>
                <a:srgbClr val="FFFFFF"/>
              </a:solidFill>
              <a:latin typeface="Roboto Slab"/>
              <a:ea typeface="Roboto Slab"/>
              <a:cs typeface="Roboto Slab"/>
              <a:sym typeface="Roboto Slab"/>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57"/>
          <p:cNvSpPr txBox="1"/>
          <p:nvPr/>
        </p:nvSpPr>
        <p:spPr>
          <a:xfrm>
            <a:off x="150875" y="219450"/>
            <a:ext cx="8874300" cy="7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Slab Regular"/>
              <a:ea typeface="Roboto Slab Regular"/>
              <a:cs typeface="Roboto Slab Regular"/>
              <a:sym typeface="Roboto Slab Regular"/>
            </a:endParaRPr>
          </a:p>
        </p:txBody>
      </p:sp>
      <p:sp>
        <p:nvSpPr>
          <p:cNvPr id="475" name="Google Shape;475;p57"/>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Float and Integer</a:t>
            </a:r>
            <a:r>
              <a:rPr lang="es" sz="1800">
                <a:solidFill>
                  <a:srgbClr val="FFFFFF"/>
                </a:solidFill>
                <a:latin typeface="Squada One"/>
                <a:ea typeface="Squada One"/>
                <a:cs typeface="Squada One"/>
                <a:sym typeface="Squada One"/>
              </a:rPr>
              <a:t> Practice</a:t>
            </a:r>
            <a:endParaRPr sz="1800">
              <a:solidFill>
                <a:srgbClr val="FFFFFF"/>
              </a:solidFill>
              <a:latin typeface="Squada One"/>
              <a:ea typeface="Squada One"/>
              <a:cs typeface="Squada One"/>
              <a:sym typeface="Squada One"/>
            </a:endParaRPr>
          </a:p>
        </p:txBody>
      </p:sp>
      <p:sp>
        <p:nvSpPr>
          <p:cNvPr id="476" name="Google Shape;476;p57"/>
          <p:cNvSpPr txBox="1"/>
          <p:nvPr/>
        </p:nvSpPr>
        <p:spPr>
          <a:xfrm>
            <a:off x="186600" y="787225"/>
            <a:ext cx="8289300" cy="4278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You are going to be presented with variables. Please work with those variables to do a couple things:</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477" name="Google Shape;477;p57"/>
          <p:cNvSpPr txBox="1"/>
          <p:nvPr/>
        </p:nvSpPr>
        <p:spPr>
          <a:xfrm>
            <a:off x="6129875" y="1600650"/>
            <a:ext cx="2895300" cy="19422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750">
                <a:solidFill>
                  <a:srgbClr val="ECEFF1"/>
                </a:solidFill>
                <a:latin typeface="Roboto Mono"/>
                <a:ea typeface="Roboto Mono"/>
                <a:cs typeface="Roboto Mono"/>
                <a:sym typeface="Roboto Mono"/>
              </a:rPr>
              <a:t>var_one = </a:t>
            </a:r>
            <a:r>
              <a:rPr lang="es" sz="1750">
                <a:solidFill>
                  <a:srgbClr val="9CCC65"/>
                </a:solidFill>
                <a:latin typeface="Roboto Mono"/>
                <a:ea typeface="Roboto Mono"/>
                <a:cs typeface="Roboto Mono"/>
                <a:sym typeface="Roboto Mono"/>
              </a:rPr>
              <a:t>"hello"</a:t>
            </a:r>
            <a:endParaRPr sz="175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750">
                <a:solidFill>
                  <a:srgbClr val="ECEFF1"/>
                </a:solidFill>
                <a:latin typeface="Roboto Mono"/>
                <a:ea typeface="Roboto Mono"/>
                <a:cs typeface="Roboto Mono"/>
                <a:sym typeface="Roboto Mono"/>
              </a:rPr>
              <a:t>var_two = </a:t>
            </a:r>
            <a:r>
              <a:rPr lang="es" sz="1750">
                <a:solidFill>
                  <a:srgbClr val="FBC02D"/>
                </a:solidFill>
                <a:latin typeface="Roboto Mono"/>
                <a:ea typeface="Roboto Mono"/>
                <a:cs typeface="Roboto Mono"/>
                <a:sym typeface="Roboto Mono"/>
              </a:rPr>
              <a:t>3.575695</a:t>
            </a:r>
            <a:endParaRPr sz="175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750">
                <a:solidFill>
                  <a:srgbClr val="ECEFF1"/>
                </a:solidFill>
                <a:latin typeface="Roboto Mono"/>
                <a:ea typeface="Roboto Mono"/>
                <a:cs typeface="Roboto Mono"/>
                <a:sym typeface="Roboto Mono"/>
              </a:rPr>
              <a:t>x = </a:t>
            </a:r>
            <a:r>
              <a:rPr lang="es" sz="1750">
                <a:solidFill>
                  <a:srgbClr val="FBC02D"/>
                </a:solidFill>
                <a:latin typeface="Roboto Mono"/>
                <a:ea typeface="Roboto Mono"/>
                <a:cs typeface="Roboto Mono"/>
                <a:sym typeface="Roboto Mono"/>
              </a:rPr>
              <a:t>4</a:t>
            </a:r>
            <a:endParaRPr sz="175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750">
                <a:solidFill>
                  <a:srgbClr val="ECEFF1"/>
                </a:solidFill>
                <a:latin typeface="Roboto Mono"/>
                <a:ea typeface="Roboto Mono"/>
                <a:cs typeface="Roboto Mono"/>
                <a:sym typeface="Roboto Mono"/>
              </a:rPr>
              <a:t>y = </a:t>
            </a:r>
            <a:r>
              <a:rPr lang="es" sz="1750">
                <a:solidFill>
                  <a:srgbClr val="FBC02D"/>
                </a:solidFill>
                <a:latin typeface="Roboto Mono"/>
                <a:ea typeface="Roboto Mono"/>
                <a:cs typeface="Roboto Mono"/>
                <a:sym typeface="Roboto Mono"/>
              </a:rPr>
              <a:t>4.0</a:t>
            </a:r>
            <a:endParaRPr sz="17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750">
                <a:solidFill>
                  <a:srgbClr val="ECEFF1"/>
                </a:solidFill>
                <a:latin typeface="Roboto Mono"/>
                <a:ea typeface="Roboto Mono"/>
                <a:cs typeface="Roboto Mono"/>
                <a:sym typeface="Roboto Mono"/>
              </a:rPr>
              <a:t>z = </a:t>
            </a:r>
            <a:r>
              <a:rPr lang="es" sz="1750">
                <a:solidFill>
                  <a:srgbClr val="FBC02D"/>
                </a:solidFill>
                <a:latin typeface="Roboto Mono"/>
                <a:ea typeface="Roboto Mono"/>
                <a:cs typeface="Roboto Mono"/>
                <a:sym typeface="Roboto Mono"/>
              </a:rPr>
              <a:t>3</a:t>
            </a:r>
            <a:r>
              <a:rPr lang="es" sz="1750">
                <a:solidFill>
                  <a:srgbClr val="ECEFF1"/>
                </a:solidFill>
                <a:latin typeface="Roboto Mono"/>
                <a:ea typeface="Roboto Mono"/>
                <a:cs typeface="Roboto Mono"/>
                <a:sym typeface="Roboto Mono"/>
              </a:rPr>
              <a:t> + </a:t>
            </a:r>
            <a:r>
              <a:rPr lang="es" sz="1750">
                <a:solidFill>
                  <a:srgbClr val="FBC02D"/>
                </a:solidFill>
                <a:latin typeface="Roboto Mono"/>
                <a:ea typeface="Roboto Mono"/>
                <a:cs typeface="Roboto Mono"/>
                <a:sym typeface="Roboto Mono"/>
              </a:rPr>
              <a:t>4</a:t>
            </a:r>
            <a:r>
              <a:rPr lang="es" sz="1750">
                <a:solidFill>
                  <a:srgbClr val="ECEFF1"/>
                </a:solidFill>
                <a:latin typeface="Roboto Mono"/>
                <a:ea typeface="Roboto Mono"/>
                <a:cs typeface="Roboto Mono"/>
                <a:sym typeface="Roboto Mono"/>
              </a:rPr>
              <a:t>j</a:t>
            </a:r>
            <a:endParaRPr sz="175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t/>
            </a:r>
            <a:endParaRPr sz="2200">
              <a:solidFill>
                <a:srgbClr val="ECEFF1"/>
              </a:solidFill>
              <a:latin typeface="Roboto Mono"/>
              <a:ea typeface="Roboto Mono"/>
              <a:cs typeface="Roboto Mono"/>
              <a:sym typeface="Roboto Mono"/>
            </a:endParaRPr>
          </a:p>
        </p:txBody>
      </p:sp>
      <p:sp>
        <p:nvSpPr>
          <p:cNvPr id="478" name="Google Shape;478;p57"/>
          <p:cNvSpPr txBox="1"/>
          <p:nvPr/>
        </p:nvSpPr>
        <p:spPr>
          <a:xfrm>
            <a:off x="150875" y="1207025"/>
            <a:ext cx="5884200" cy="3099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Print out the </a:t>
            </a:r>
            <a:r>
              <a:rPr b="1" lang="es">
                <a:solidFill>
                  <a:srgbClr val="FFFFFF"/>
                </a:solidFill>
                <a:latin typeface="Roboto Slab"/>
                <a:ea typeface="Roboto Slab"/>
                <a:cs typeface="Roboto Slab"/>
                <a:sym typeface="Roboto Slab"/>
              </a:rPr>
              <a:t>type </a:t>
            </a:r>
            <a:r>
              <a:rPr lang="es">
                <a:solidFill>
                  <a:srgbClr val="FFFFFF"/>
                </a:solidFill>
                <a:latin typeface="Roboto Slab Regular"/>
                <a:ea typeface="Roboto Slab Regular"/>
                <a:cs typeface="Roboto Slab Regular"/>
                <a:sym typeface="Roboto Slab Regular"/>
              </a:rPr>
              <a:t>of all of the variables mentioned</a:t>
            </a:r>
            <a:endParaRPr>
              <a:solidFill>
                <a:srgbClr val="FFFFFF"/>
              </a:solidFill>
              <a:latin typeface="Roboto Slab Regular"/>
              <a:ea typeface="Roboto Slab Regular"/>
              <a:cs typeface="Roboto Slab Regular"/>
              <a:sym typeface="Roboto Slab Regular"/>
            </a:endParaRPr>
          </a:p>
          <a:p>
            <a:pPr indent="-317500" lvl="1" marL="9144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Some of you will share, so be ready to tell why it is that type</a:t>
            </a:r>
            <a:endParaRPr>
              <a:solidFill>
                <a:srgbClr val="FFFFFF"/>
              </a:solidFill>
              <a:latin typeface="Roboto Slab Regular"/>
              <a:ea typeface="Roboto Slab Regular"/>
              <a:cs typeface="Roboto Slab Regular"/>
              <a:sym typeface="Roboto Slab Regular"/>
            </a:endParaRPr>
          </a:p>
          <a:p>
            <a:pPr indent="-317500" lvl="2" marL="13716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Can you make more variables of each of those types?</a:t>
            </a:r>
            <a:endParaRPr>
              <a:solidFill>
                <a:srgbClr val="FFFFFF"/>
              </a:solidFill>
              <a:latin typeface="Roboto Slab Regular"/>
              <a:ea typeface="Roboto Slab Regular"/>
              <a:cs typeface="Roboto Slab Regular"/>
              <a:sym typeface="Roboto Slab Regular"/>
            </a:endParaRPr>
          </a:p>
          <a:p>
            <a:pPr indent="-317500" lvl="3" marL="18288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Make at least 4 new variables and be ready to share them</a:t>
            </a:r>
            <a:endParaRPr>
              <a:solidFill>
                <a:srgbClr val="FFFFFF"/>
              </a:solidFill>
              <a:latin typeface="Roboto Slab Regular"/>
              <a:ea typeface="Roboto Slab Regular"/>
              <a:cs typeface="Roboto Slab Regular"/>
              <a:sym typeface="Roboto Slab Regular"/>
            </a:endParaRPr>
          </a:p>
          <a:p>
            <a:pPr indent="-317500" lvl="0" marL="4572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Finally do some math with those variables! </a:t>
            </a:r>
            <a:endParaRPr>
              <a:solidFill>
                <a:srgbClr val="FFFFFF"/>
              </a:solidFill>
              <a:latin typeface="Roboto Slab Regular"/>
              <a:ea typeface="Roboto Slab Regular"/>
              <a:cs typeface="Roboto Slab Regular"/>
              <a:sym typeface="Roboto Slab Regular"/>
            </a:endParaRPr>
          </a:p>
          <a:p>
            <a:pPr indent="-317500" lvl="1" marL="9144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Do at least 2 operations with those variables</a:t>
            </a:r>
            <a:endParaRPr>
              <a:solidFill>
                <a:srgbClr val="FFFFFF"/>
              </a:solidFill>
              <a:latin typeface="Roboto Slab Regular"/>
              <a:ea typeface="Roboto Slab Regular"/>
              <a:cs typeface="Roboto Slab Regular"/>
              <a:sym typeface="Roboto Slab Regular"/>
            </a:endParaRPr>
          </a:p>
          <a:p>
            <a:pPr indent="-317500" lvl="2" marL="13716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adding the string with an integer or a float!</a:t>
            </a:r>
            <a:endParaRPr>
              <a:solidFill>
                <a:srgbClr val="FFFFFF"/>
              </a:solidFill>
              <a:latin typeface="Roboto Slab Regular"/>
              <a:ea typeface="Roboto Slab Regular"/>
              <a:cs typeface="Roboto Slab Regular"/>
              <a:sym typeface="Roboto Slab Regular"/>
            </a:endParaRPr>
          </a:p>
          <a:p>
            <a:pPr indent="-317500" lvl="3" marL="18288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Make another variable that has string as its’ type and try to add those 2 strings together, what happens?</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Waves by Slidesgo">
  <a:themeElements>
    <a:clrScheme name="Simple Light">
      <a:dk1>
        <a:srgbClr val="242637"/>
      </a:dk1>
      <a:lt1>
        <a:srgbClr val="FFFFFF"/>
      </a:lt1>
      <a:dk2>
        <a:srgbClr val="242637"/>
      </a:dk2>
      <a:lt2>
        <a:srgbClr val="FFFFFF"/>
      </a:lt2>
      <a:accent1>
        <a:srgbClr val="33364F"/>
      </a:accent1>
      <a:accent2>
        <a:srgbClr val="9C1B40"/>
      </a:accent2>
      <a:accent3>
        <a:srgbClr val="999999"/>
      </a:accent3>
      <a:accent4>
        <a:srgbClr val="242637"/>
      </a:accent4>
      <a:accent5>
        <a:srgbClr val="242637"/>
      </a:accent5>
      <a:accent6>
        <a:srgbClr val="24263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ata Wave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